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47"/>
  </p:notesMasterIdLst>
  <p:handoutMasterIdLst>
    <p:handoutMasterId r:id="rId48"/>
  </p:handoutMasterIdLst>
  <p:sldIdLst>
    <p:sldId id="307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59" r:id="rId13"/>
    <p:sldId id="327" r:id="rId14"/>
    <p:sldId id="360" r:id="rId15"/>
    <p:sldId id="328" r:id="rId16"/>
    <p:sldId id="329" r:id="rId17"/>
    <p:sldId id="330" r:id="rId18"/>
    <p:sldId id="331" r:id="rId19"/>
    <p:sldId id="332" r:id="rId20"/>
    <p:sldId id="358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33" r:id="rId45"/>
    <p:sldId id="33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4B3195F-67C5-4659-BE15-23B4B95149D4}">
          <p14:sldIdLst>
            <p14:sldId id="307"/>
          </p14:sldIdLst>
        </p14:section>
        <p14:section name="Hlavní obsah" id="{A567702B-F0E8-498D-8A55-E3A86EA8403D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59"/>
            <p14:sldId id="327"/>
            <p14:sldId id="360"/>
            <p14:sldId id="328"/>
            <p14:sldId id="329"/>
            <p14:sldId id="330"/>
            <p14:sldId id="331"/>
            <p14:sldId id="332"/>
            <p14:sldId id="358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Předdefinované kapitoly" id="{60DCFAFC-DFA5-4B72-A6DD-6100E72D1706}">
          <p14:sldIdLst/>
        </p14:section>
        <p14:section name="Závěr" id="{62B5A663-57A3-4C49-8D54-A1812F011186}">
          <p14:sldIdLst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oslav Sixta" initials="JS" lastIdx="1" clrIdx="0">
    <p:extLst>
      <p:ext uri="{19B8F6BF-5375-455C-9EA6-DF929625EA0E}">
        <p15:presenceInfo xmlns:p15="http://schemas.microsoft.com/office/powerpoint/2012/main" userId="Jaroslav Six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F8F8"/>
    <a:srgbClr val="003893"/>
    <a:srgbClr val="001E8C"/>
    <a:srgbClr val="333333"/>
    <a:srgbClr val="7B7B7B"/>
    <a:srgbClr val="00428F"/>
    <a:srgbClr val="CDECF4"/>
    <a:srgbClr val="EC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4E05FF-5DCF-40C3-AB2A-5F5136DF571F}" v="2" dt="2022-09-29T17:34:19.734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508" autoAdjust="0"/>
  </p:normalViewPr>
  <p:slideViewPr>
    <p:cSldViewPr snapToGrid="0">
      <p:cViewPr varScale="1">
        <p:scale>
          <a:sx n="63" d="100"/>
          <a:sy n="63" d="100"/>
        </p:scale>
        <p:origin x="688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5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22:10:36.967" idx="1">
    <p:pos x="10" y="10"/>
    <p:text>pro idempotentní matici A s hodností s má ch kvadrát s stupni volnosti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557F9-65F1-4553-A4DE-2D4E23AEAEBD}" type="datetimeFigureOut">
              <a:rPr lang="cs-CZ" smtClean="0"/>
              <a:t>29.09.2022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6577D-63E1-450B-A5C4-E29E3607137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86830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5.04984" units="1/cm"/>
          <inkml:channelProperty channel="Y" name="resolution" value="85.10638" units="1/cm"/>
          <inkml:channelProperty channel="T" name="resolution" value="1" units="1/dev"/>
        </inkml:channelProperties>
      </inkml:inkSource>
      <inkml:timestamp xml:id="ts0" timeString="2022-09-23T14:28:59.2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22251 10147 0,'-26'-13'313,"-53"13"-313,-1 0 15,14 0-15,-146-27 16,93 27 0,0-13 15,53 13-15,53-13-16,-53 13 15,53 0-15,-27 0 0,0-27 16,-26 27-1,40 0-15,-14 0 16,-13-13-16,13 13 16,14 0-16,-14 0 15,27 0-15,-27 0 16,1-13-16,12 13 16,14 0-16,-53 0 15,26 0-15,27 0 16,-53-13-1,39 13 1,-26-27 0,27 27 15,-27 0-15,26 0-1,14 0-15,-13 0 31,-1 0-15,-39 0 0,0 0-1,13 0-15,-26 0 16,26 0-16,-27 0 16,54 0-16,-67 0 15,27 0 1,27 0-16,-1 0 15,0 0-15,0 0 16,1 0 0,-27 0-1,52 0 1,-12 0 0,13 0-16,-14 0 15,14 0-15,0 0 16,0 0-16,-1 0 15,1 0-15,0 0 16,-14 0-16,14 0 16,0 0-16,-13 0 15,-14 0-15,27 0 16,-1 0-16,-12 0 16,-1 0-1,14 0-15,-13 0 16,-1 0-1,-12 0 1,12 0 0,-13 0-1,1 0 17,26 0-32,-1 0 15,1 0 1,0 0-16,0 0 15,-1 0 1,-12 0 0,13 0-1,-1 0 1,1 0 0,0 0-1,0 0 1,0 0-1,-27 0 17,27 0-17,-1 0 32,1 0-31,0 0-1,-14 0 1,14 0 0,0 0-1,0 0 1,0 0 0,-1 0-1,1 0 1,0 0-1,-14 0 1,14 0 15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5.04984" units="1/cm"/>
          <inkml:channelProperty channel="Y" name="resolution" value="85.10638" units="1/cm"/>
          <inkml:channelProperty channel="T" name="resolution" value="1" units="1/dev"/>
        </inkml:channelProperties>
      </inkml:inkSource>
      <inkml:timestamp xml:id="ts0" timeString="2022-09-24T12:31:51.4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9611">
    <iact:property name="dataType"/>
    <iact:actionData xml:id="d0">
      <inkml:trace xmlns:inkml="http://www.w3.org/2003/InkML" xml:id="stk0" contextRef="#ctx0" brushRef="#br0">26286 12952 0,'-39'-27'197,"-41"14"-193,14-13 5,-66-14-3,13 13-1,0 1 6,-27-27-8,1 40 3,-14-14 2,-13 1-2,53-1 0,13 27 1,-13-26 0,-27-1 0,27 14-2,-145-93 15,118 106-19,67 0 5,-318-39 24,278 12 1,-476-52-29,515 79 2,-237-13 23,237 13-12,-78 0-11,52-27-2,26 27 2,14 0 3,0 0 9,-26 0 1,39 0-2,39 0 23,1 0-23,13 13 0,13-26 33,27 13-46,-27 0 15,1-26 0,12 26-13,-13-27-2,1 27 1,12 0 12,-13 0-2,14 0 0,-14 14 15,0-14-15,-92 0 28,-318-40-23,185 13-4,-105 27-11,198-26 1,-93 26 7,-185-27 7,-13 67 1,159-27-5,-1 14 1,-26 13 5,173-14-5,-14 14-13,66-40 2,-14 26 5,-104 27 11,51-40-5,15 40 2,-14-26 0,92-27-3,-52 39-12,52-25 3,-12-14 5,-80 52 8,105-52-4,-25 14-12,-1-14 0,27 39 14,-14-25 0,-12 12 0,25 1 2,1 12-1,13 1 0,0-27-1,-13 40-14,13-13-1,0-27 13,0 0-2,0 53-11,0-39 5,-13-14 9,13 27-2,0 52-10,-40-52 0,40-14 10,-40 80 3,27-40 4,0-52-19,0 25 1,-14 14 7,14-13 9,0-14-3,-1 1-13,14-14 2,-26-13 10,13 27-1,-1 12-11,1-39 2,13 14 11,0-1-3,-13 26-9,0-39 1,13 14 8,-27 39 4,27-40 2,0 0-5,-26-13-10,26 13 2,0 0 8,0 1-1,0-1-9,0 13 2,13-26 8,-13 14 0,0-1-10,27-13 4,-14 0 5,13 13 3,-13-13 1,40 0 0,14-26 0,131 26 1,-66 0 2,-52 13-7,171 13-10,-158 14 3,-14-14 8,40-12 0,40 39-10,-67-40 1,14 13 10,-40-26-1,93 27-8,13 12-3,-92-39 2,-1 27 4,185 13 9,-78-14 0,-107 1-15,80 12 1,-106-12 8,79 12 8,-26-25-2,-80 25-4,-12-39-12,12 13 4,-13-13 9,14 0 0,-1 0-12,-13 0 1,27 0 9,53 0 5,-27 0 1,-13 0-5,13 0-11,-26 0 3,39 0 6,-26 27 4,0-14-13,0-13 3,-14 13 7,-12-13 2,65 27-12,-12-14 3,26 27 9,-14-14-1,1-13 7,-67 1-7,120 25-12,-120-39 5,40 27 7,-13-14 0,40 53-11,-53-66 2,-1 0 11,-12 13-2,65 1-11,-25-14 2,-41 0 9,-13 26 0,53-26-10,-52 0 1,25 0 10,-12 0-1,92-13-10,-80 0 1,-12-14 7,39 27 5,27-39-14,13 39 0,-80-14 13,67-12-2,12 13-10,-25 13 1,-1-27 0,1 27 4,39-40 9,79 27 0,-145 13-1,66-39-14,-40 25-1,1 14 3,-27 0 5,39-26 9,-52 13-4,26 13-11,-13 0 1,-13 0 9,-1 0 1,28 0-12,-15 0 3,-25 0 6,105 0 5,1-27 3,-67 14-6,53-66-11,-53 79 2,-13 0 9,-14 0 2,41 0-13,-40 0 2,12 0 7,54 0 6,-66-14 0,0 14-2,-14 0-11,-13-13-3,1 13 13,25 0 1,-12-26-12,-14 12-1,13 1 12,1-13 3,-14-1-2,0 27 0,14-39-12,-27 25-1,26-12 12,-13-1 2,1-39 2,12 13-1,-13 40-4,27-40-11,0 40 4,-40 0 4,39-80 7,14 14 17,0 13-33,-26 13 16,-14 40-3,13-40-12,-26-14 2,14 54 10,-1-13-2,40-80-9,-53 79 2,39-39 7,28-79 4,-54 52 0,13-13 0,-26 53 2,0 1-3,0-1-13,0 26 3,-13 27 7,13-13 2,0 0-12,0-14 2,-13 14 10,13 0-1,-13 0-11,-1-1 2,1 1 8,13-27 5,-13 40 0,-14-13-2,1 13-13,13-26 2,-14-1 10,14 14 5,0 0-6,0 13 8,-1 0-9,14-13 2,-26-1-12,13 14 2,-27 0 9,27 0 4,13-13-14,-13 13 11,-1 0 0,1 0-11,0 0-1,-27 0 14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5.04984" units="1/cm"/>
          <inkml:channelProperty channel="Y" name="resolution" value="85.10638" units="1/cm"/>
          <inkml:channelProperty channel="T" name="resolution" value="1" units="1/dev"/>
        </inkml:channelProperties>
      </inkml:inkSource>
      <inkml:timestamp xml:id="ts0" timeString="2022-09-24T12:35:45.2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0149">
    <iact:property name="dataType"/>
    <iact:actionData xml:id="d0">
      <inkml:trace xmlns:inkml="http://www.w3.org/2003/InkML" xml:id="stk0" contextRef="#ctx0" brushRef="#br0">10398 8718 0,'-66'0'208,"-80"0"-200,-65 0-4,26 0 5,13 0-5,-40 0 3,-39-26-1,39 26 1,0 0-1,-79 0 1,159 0 2,13 0-5,-53 0 3,-13-27 0,79 27-1,-225 0 19,0-26 9,278 26-4,-92 0-26,132 0-3,-14 0 5,-26 0 20,27 0 6,13 0-16,-1 0 1,-12-13 0,13 0 15,-14-1-12,27 1-4,0-13-2,-13-1 3,13 1 1,0-14-4,40-13-11,-27 27 0,0-14 9,-13 0 3,27-52-12,-14 78 0,-13-39 9,0 1 3,13 38-13,0 1 3,-13-27 8,0 27 1,14 13-12,-1 0 1,13-13 11,-13 13 0,-13-13-12,14 13 1,-1 0 12,0 0-2,14-13-10,-1 13-2,1 0 16,-1-14-3,14 14 6,-27-13-6,0 13 4,0 0-5,-13-26-10,14 26 0,-1 0 10,13 0 3,14 0 1,-14 0 0,27 0 0,-13 13-2,26-13 3,-39 0-12,12 0 5,160 13 7,-67 14-2,-79-27-2,119 0-12,-119 0 2,53 0 11,13 0-1,-40 0 5,-26 13-5,13-13 3,0 0 0,0 0-1,14 13 1,-14-13-2,13 0 2,-12 0 0,38 0 1,-65 0-1,13-13 0,-27 0-1,14 13-2,-13 0-7,-14-14 12,0 14-10,14 0 17,-14 0 20</inkml:trace>
    </iact:actionData>
  </iact:action>
  <iact:action type="add" startTime="27677">
    <iact:property name="dataType"/>
    <iact:actionData xml:id="d1">
      <inkml:trace xmlns:inkml="http://www.w3.org/2003/InkML" xml:id="stk1" contextRef="#ctx0" brushRef="#br0">14777 6893 0,'-53'-27'204,"-13"27"-196,-13-13-2,-1 13 0,-52-26 0,53 26 0,-199-40 16,-212-53 11,-145 1 3,225 39-3,212-53-3,132 93-13,-67-1 0,67-25 1,53 39-5,-40-13-11,26-1 13,1 14-12,13 0 10,-14-26-11,-12 26 10,25 0-6,-12-13 9,13 13 3,0 0-2,-27-14-14,27 14 0,-1 0 10,1-26 5,13-14 1,0 1-3,-13 25 1,13 1 2,0 0 0,13-14-3,27 14 2,-14 13 3,-12 0-6,-1 0 0,13-13-12,-13 13 0,27 0 13,26 0 0,40 0 3,-13 0-2,39 0 2,-106 0-4,54 26-12,-54-26 1,27 0 11,53 0 0,-27 0-11,-26 0-1,53 14 12,13 12 2,14-13 1,-41 1-1,54-14 1,-54 0 2,-79 0-18,40 0 4,-26 0 2,65 0 13,-78 0-7,52 0-11,-27 0 3,-25 0 7,12 0 5,27 0-16,-26 0 0,39 0 14,-40 0-2,40 0-10,-26 0-1,-27 0 14,27 0-3,-14 0-10,-12 0 0,-1 0 11,13 0-1,14 0-10,-27 0-1,0 0 27,1 0-28,-1 0 16,0 0-1,27 13 2,-27 26-2,0-39 2,1 0-2,-1 14 1,13-14 0,-13 13 1,14 13-1,-14 1-2,0-980 1,14 1946 2,-1-980-3,-13 13 4,1-13-4,-1 14 2,0-14-13,0 0 16,1 1-6,12 25 6,-26-25-9,0-1 4,13-13 0,-13 13 3,14 0 14,-14 0-31,0 1 18,0-1-5,-14 27 1,-25-14 4,12-13-4,-39 1 3,40-14-3,-93 0 3,66-14-3,-14-25 3,28 39-5,-80-40-10,92 27 1,-12-27 10,-1 27 3,13 0-2,1-14-13,13 27 0,-1-40 14,1 27 0,13-13 0,-13 26-2,-13-14-12,-1 14 9,14 0 25,0 0-7,-1 0-14,-12 0 19,13 0-21,13-13-1,-14-13 22,14 13-20,0-1 20,0 1-16,-13 13-4,13-13 4,0 0-4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5.04984" units="1/cm"/>
          <inkml:channelProperty channel="Y" name="resolution" value="85.10638" units="1/cm"/>
          <inkml:channelProperty channel="T" name="resolution" value="1" units="1/dev"/>
        </inkml:channelProperties>
      </inkml:inkSource>
      <inkml:timestamp xml:id="ts0" timeString="2022-09-24T12:42:44.9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2009">
    <iact:property name="dataType"/>
    <iact:actionData xml:id="d0">
      <inkml:trace xmlns:inkml="http://www.w3.org/2003/InkML" xml:id="stk0" contextRef="#ctx0" brushRef="#br0">9948 4432 0,'-53'0'135,"-568"-132"-107,-120-80 2,516 106-4,-503-158-24,543 211 22,-238-132-22,66 92 24,251 53 3,-146 14-25,173 26-3,13 0 4,-119 0 19,-186 53 5,120-40-2,-53 66 1,251-39-24,-185-13 24,171 12-3,-171 1-22,185-40 0,-26 26 20,-80 27 2,-119 80 8,212-81-15,0-25-17,53 26 18,0-40-5,13 14-12,0-14 2,0 0 10,0 0 0,0 27-12,13-40 8,0 13-2,0 14 7,40-27 3,-13-14-4,-27 14-10,-13 53 235,-39 53-231,-67 185-3,53-172 7,-132 344 5,66-225 1,79-145-2,-53 66-15,80-106 1,-27 39 10,-66 133 7,1-26-1,65-94-2,0 67 1,14-105-3,-14 65 7,0-40-7,27-39 0,13-26 3,-13 39-12,0-26-4,13-27 2,0 13 4,0 40 11,0 27-2,0 0 16,0-14-30,13-26 14,-13 0 2,0-27-3,0 40-10,26-52-1,-26 12-3,14-13 5,12 40 14,-26-26-7,13 12-10,1-25 1,12-1 12,-13 13-15,1 14 1,-1-27 5,26 27 13,-25-40-7,25 13-11,-25 0 5,25 1 4,-26-14 2,40 13-10,0 13-1,0-12 14,-13-14-3,79 26-11,-66-26 2,0 13 8,-14-13 4,54 27-13,-40-14-1,-40-13 13,14 0-1,39 13-12,-53 14-1,0-27 15,1 13-1,12-13-12,0 26-2,-12-12 3,12 12 3,1-978 11,12 1944-2,-12-939 3,-14-40-5,27 13-11,-40-12 1,13 25 5,27 41 10,-1-14-2,-25-53-3,52 40-12,-53-40 2,13 27 10,1 0-2,79 26-9,-67 0 0,-25-66 118,38 26 84,187 159-174,52 27-7,-80-93 6,-145-106-3,133 27-24,-133-40 1,106 0 24,-26 0-3,-107-26-3,54-1-18,-67 1-2,107-1 25,-14-12-1,53-14 5,-133 53-26,67 0 19,53-40 0,-27 14 2,0-1 4,-26 27-6,-53 0 2,53 0-23,-80 0 0,107 0 25,-1 13 2,93 1 0,-93-1-2,14-13-5,-54 39 6,-25-39-2,12 0-1,-13 0-1,13 0 4,14 0-4,0 0 1,-54 0-22,133 0 24,-66 0 1,-13 40-3,-1-40 2,-25 0-4,12-26 7,-66 26-4,27-14-25,-27 14 3,53-13 18,-13 13 4,-13-13-3,39-40 4,14 13 3,-80 14-5,66-14-22,-39 27-3,106-66 26,-67 12-2,0 1 2,-65 53 0,52-66-26,-27 66 5,-12-27 20,-14 13-25,0 27 3,14-39 19,26-54 9,0 27-1,0-13-1,13-1-4,0-12 12,-13-27-1,26-14-7,27-39-1,-13 27 0,-67-1 0,-13 14 4,0 39-3,-13 80-1,0-119-27,0 105 3,0-52 23,0-27 6,0 66-31,-13-52 30,-26-54 6,39 133-6,-27-80-30,27 54 0,-13-14 30,-53-79 3,0 52-4,13 1 2,26-1 0,-13 28-1,-12-41 3,-54-53-5,40 41 2,-14-67 1,-52-14 2,119 147-33,-120-147 34,120 173-9,-53-79-26,26 52 2,-39-53 29,66 80-5,-67-66-27,67 66 3,-66-40 22,-40-27 11,39 1-4,27 13-4,0 0 7,-26-1-5,53-12 4,-1 39-2,27 27-4,-26-13 8</inkml:trace>
    </iact:actionData>
  </iact:action>
  <iact:action type="add" startTime="39813">
    <iact:property name="dataType"/>
    <iact:actionData xml:id="d1">
      <inkml:trace xmlns:inkml="http://www.w3.org/2003/InkML" xml:id="stk1" contextRef="#ctx0" brushRef="#br0">8837 9869 0,'-40'-13'120,"-621"-132"-118,-146 12 27,-26 27-2,687 106 1,-463 0-25,398 14 0,-173 78 22,-52 67 4,277-53-3,106-66 2,-185 118-27,145-105 1,-145-860 26,40 1971 0,26-952-2,158-172-14,-65 52-10,13 1 4,26-40 7,1-13 0,-14 52-12,26-52 3,-13 26 8,40-40 4,0 27-14,-13-39 0,13-1 13,-13 0-1,39 40-12,-12-40 1,-1 14 12,0-14-2,0 66-10,27-52 1,0 39 9,-14 13 1,14 14-13,0-14 5,-1-13 6,1 14 1,66 39-10,13-13 0,-53-67 13,40 27-1,119 80-14,-67-40 0,-65-14 11,26-12-11,172 92 16,119 172 11,-145-80 2,-159-184-1,-27-41 1,-66-25-2,146 25-24,-119-39-2,-27 0 2,66 27 22,67-40 2,-133 13-5,66-14-19,-39 1-3,-27 0 2,146-14 24,278-12 1,-67 12 1,14 27 0,-292-13 0,438-106-28,-425 92 3,266-78 24,-252 78-22,53-79 18,238-26 3,40-27 2,-106 40-2,0-53 1,-80 40 0,27-53 1,-225 119-3,146-106-23,-146 132 0,40-79 21,-40 0 3,27 13-2,-67-13 5,-26-13-6,-79-67 7,39 173-5,-66-265-24,53 238 3,-66-106 17,-132-53 3,-53 67 3,224 132-25,-237-146 26,105 106 2,146 40-5,-93-27-23,120 40 1,-147 0 20,41 40 1,-40 13 5,26-14-1,93-25-6,13 12-21,13-26 0,27 13 1,-53 14 22,26-1 0,-26-26 2,53 0 1</inkml:trace>
    </iact:actionData>
  </iact:action>
  <iact:action type="add" startTime="42784">
    <iact:property name="dataType"/>
    <iact:actionData xml:id="d2">
      <inkml:trace xmlns:inkml="http://www.w3.org/2003/InkML" xml:id="stk2" contextRef="#ctx0" brushRef="#br0">10689 11086 0,'-13'53'170,"-66"146"-140,-27 118-3,79-211-5,-39 172-19,53-225-1,-66 211 25,52-211 3,-52 185-29,79-185 0,-14-13 4,-25 53 15,39 26 6,-13-40 1,-1 0 1,1-65-5,-13 65-20,26-66-1,-14 0 3,1 40 19,13 14 1,-40-15 5,67 41-1,-1-53-6,-12-1 5,12-25-1,14 12-25,-27 1 2,13-1 24,-12-13-3,39 1-22,-40-1 1,40 40 17,-40-53 6,13 13 1,1 0 5,13-13-3,-1 0 4,-25-13-8,38-53-23,-38 53 1,12-67 23,1 67 1,-1-80-25,-26 67-1,13-14 3,-13-13 18,13-13 2,-13 0 2,0-40 1,0 66-1,0-52 5,0 79-29,0-106 25,27-14 4,-27 94-4,0-133-26,0 145 2,0-92 16,0-79 9,-13 12-1,26 67-4,-13 40 1,0 66 4,-13-80-27,13 80 0,0-93 26,0 40-2,0-13 4,-14-14 4,14 80-8,0-40-24,0 40 0</inkml:trace>
    </iact:actionData>
  </iact:action>
  <iact:action type="add" startTime="46822">
    <iact:property name="dataType"/>
    <iact:actionData xml:id="d3">
      <inkml:trace xmlns:inkml="http://www.w3.org/2003/InkML" xml:id="stk3" contextRef="#ctx0" brushRef="#br0">11668 13203 0,'-26'0'190,"-93"0"-162,-53 0 1,26 0-1,120 13-6,-54-13-18,41 0-2,-54 13 30,80-13-6,-93 14-23,79-1 1,-78-13 25,52 26 2,39-26-3,-38 0-25,38 0-3,-52 14 30,40-14-3,-1 0-3,-39 0-22,53 0 15,0 0-2,-1 0 11,-52 13-22,53-13 0,0 0 2,-27 0 15,-79 0 8,0 0-1,66 0-1,-92 0-25,118 0 1,-79 0 25,67 0-1,-54 13-25,53-13 1,-52 0 25,12 0-1,1 0 0,0 0 4,39 0-2,-26 0 2,53 0-9,-14 0-17,1 0-4,12 0 4,-12 0 17,-14 27 6,-13-14-1,-13 0 10,13-13-32,0 0 21,40 0 2,-66 0-27,65 0 4,-65 0 19,-13 0 0,-1 13 2,-53 14 6,133-27-9,-53 26-20,40-13-2,12-13 3,-39 53 19,-39-39 3,26 25 2,26-39 1,27 13-2,-53-13-24,66 14 0,-80-1 26,41 0 0,-28 0 0,54-13-8,-13 0-17,12 0-4,-65 0 25,66 0-22,-40 0 24,40 0-2,-80 0-22,80 14 3,-40-14 16,-40 13 4,40 13 5,27-26-6,-14 14-19,27-14-4,0 0 3,0 0 14,-80 13 14,80-13-10,-27 0-20,27 0-1,-66 13 27,12-13-3,1 0 0,-13 0 5,66 0-5,-54 0-23,54 0 0,-66-13 19,-1 13 6,1-13 1,0 13 0,65 0-24,1 0 16,-40 0 18,27 0-4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704C2-DBB9-484D-8903-C24FCE3ADE8D}" type="datetimeFigureOut">
              <a:rPr lang="cs-CZ" smtClean="0"/>
              <a:t>29.09.2022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F1B3C-45EB-4E4B-A9C8-6948E35E1AA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43484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720907" y="907"/>
            <a:ext cx="1981869" cy="120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2" name="Nadpis 1"/>
          <p:cNvSpPr>
            <a:spLocks noGrp="1"/>
          </p:cNvSpPr>
          <p:nvPr userDrawn="1">
            <p:ph type="title"/>
          </p:nvPr>
        </p:nvSpPr>
        <p:spPr>
          <a:xfrm>
            <a:off x="720000" y="1965600"/>
            <a:ext cx="10752000" cy="1173600"/>
          </a:xfrm>
          <a:noFill/>
          <a:effectLst/>
        </p:spPr>
        <p:txBody>
          <a:bodyPr wrap="square">
            <a:normAutofit/>
          </a:bodyPr>
          <a:lstStyle>
            <a:lvl1pPr marL="0" indent="0">
              <a:lnSpc>
                <a:spcPts val="4500"/>
              </a:lnSpc>
              <a:buClr>
                <a:srgbClr val="00D0D5"/>
              </a:buClr>
              <a:buSzPct val="145000"/>
              <a:buFont typeface="Arial" panose="020B0604020202020204" pitchFamily="34" charset="0"/>
              <a:buNone/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cs-CZ" noProof="0"/>
              <a:t>Kliknutím lze upravit styl.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 userDrawn="1">
            <p:ph type="subTitle" idx="1"/>
          </p:nvPr>
        </p:nvSpPr>
        <p:spPr>
          <a:xfrm>
            <a:off x="720000" y="3240001"/>
            <a:ext cx="10752000" cy="384721"/>
          </a:xfrm>
        </p:spPr>
        <p:txBody>
          <a:bodyPr lIns="0" rIns="0">
            <a:spAutoFit/>
          </a:bodyPr>
          <a:lstStyle>
            <a:lvl1pPr marL="0" indent="0" algn="l">
              <a:lnSpc>
                <a:spcPts val="3000"/>
              </a:lnSpc>
              <a:buNone/>
              <a:defRPr sz="2600" baseline="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cs-CZ" noProof="0"/>
              <a:t>Kliknutím můžete upravit styl předlohy.</a:t>
            </a:r>
            <a:endParaRPr lang="en-US" noProof="0" dirty="0"/>
          </a:p>
        </p:txBody>
      </p:sp>
      <p:sp>
        <p:nvSpPr>
          <p:cNvPr id="8" name="Text Placeholder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20000" y="5164668"/>
            <a:ext cx="3652091" cy="336905"/>
          </a:xfrm>
        </p:spPr>
        <p:txBody>
          <a:bodyPr lIns="0" rIns="0">
            <a:noAutofit/>
          </a:bodyPr>
          <a:lstStyle>
            <a:lvl1pPr marL="0" indent="0">
              <a:buNone/>
              <a:defRPr sz="1875" baseline="0">
                <a:solidFill>
                  <a:schemeClr val="bg1"/>
                </a:solidFill>
              </a:defRPr>
            </a:lvl1pPr>
            <a:lvl2pPr marL="342892" indent="0">
              <a:buNone/>
              <a:defRPr sz="1800">
                <a:solidFill>
                  <a:schemeClr val="bg1"/>
                </a:solidFill>
              </a:defRPr>
            </a:lvl2pPr>
            <a:lvl3pPr marL="685783" indent="0">
              <a:buNone/>
              <a:defRPr sz="1800">
                <a:solidFill>
                  <a:schemeClr val="bg1"/>
                </a:solidFill>
              </a:defRPr>
            </a:lvl3pPr>
            <a:lvl4pPr marL="1028675" indent="0">
              <a:buNone/>
              <a:defRPr sz="1800">
                <a:solidFill>
                  <a:schemeClr val="bg1"/>
                </a:solidFill>
              </a:defRPr>
            </a:lvl4pPr>
            <a:lvl5pPr marL="1371566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/>
              <a:t>Jméno</a:t>
            </a:r>
            <a:endParaRPr lang="en-US" noProof="0" dirty="0"/>
          </a:p>
        </p:txBody>
      </p:sp>
      <p:sp>
        <p:nvSpPr>
          <p:cNvPr id="9" name="Text Placeholder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20000" y="5563253"/>
            <a:ext cx="3652091" cy="336905"/>
          </a:xfrm>
        </p:spPr>
        <p:txBody>
          <a:bodyPr lIns="0" rIns="0">
            <a:noAutofit/>
          </a:bodyPr>
          <a:lstStyle>
            <a:lvl1pPr marL="0" indent="0">
              <a:buNone/>
              <a:defRPr sz="1875" baseline="0">
                <a:solidFill>
                  <a:schemeClr val="bg1"/>
                </a:solidFill>
              </a:defRPr>
            </a:lvl1pPr>
            <a:lvl2pPr marL="342892" indent="0">
              <a:buNone/>
              <a:defRPr sz="1800">
                <a:solidFill>
                  <a:schemeClr val="bg1"/>
                </a:solidFill>
              </a:defRPr>
            </a:lvl2pPr>
            <a:lvl3pPr marL="685783" indent="0">
              <a:buNone/>
              <a:defRPr sz="1800">
                <a:solidFill>
                  <a:schemeClr val="bg1"/>
                </a:solidFill>
              </a:defRPr>
            </a:lvl3pPr>
            <a:lvl4pPr marL="1028675" indent="0">
              <a:buNone/>
              <a:defRPr sz="1800">
                <a:solidFill>
                  <a:schemeClr val="bg1"/>
                </a:solidFill>
              </a:defRPr>
            </a:lvl4pPr>
            <a:lvl5pPr marL="1371566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/>
              <a:t>Příjmení</a:t>
            </a:r>
            <a:endParaRPr lang="en-US" noProof="0" dirty="0"/>
          </a:p>
        </p:txBody>
      </p:sp>
      <p:sp>
        <p:nvSpPr>
          <p:cNvPr id="12" name="Zástupný symbol pro datum 11"/>
          <p:cNvSpPr>
            <a:spLocks noGrp="1"/>
          </p:cNvSpPr>
          <p:nvPr userDrawn="1">
            <p:ph type="dt" sz="half" idx="15"/>
          </p:nvPr>
        </p:nvSpPr>
        <p:spPr>
          <a:xfrm>
            <a:off x="720000" y="6356357"/>
            <a:ext cx="2743200" cy="365125"/>
          </a:xfrm>
        </p:spPr>
        <p:txBody>
          <a:bodyPr/>
          <a:lstStyle/>
          <a:p>
            <a:r>
              <a:rPr lang="cs-CZ" dirty="0"/>
              <a:t>7.6.2017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751423C-CAA9-4FD0-9348-646481F206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8668" y="379157"/>
            <a:ext cx="2243412" cy="736274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37A435CF-A68E-48D9-A624-44F050F6B2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8700" y="4969024"/>
            <a:ext cx="1237075" cy="14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0754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zisnímek,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rázek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Nadpis 8"/>
          <p:cNvSpPr>
            <a:spLocks noGrp="1"/>
          </p:cNvSpPr>
          <p:nvPr>
            <p:ph type="title"/>
          </p:nvPr>
        </p:nvSpPr>
        <p:spPr>
          <a:xfrm>
            <a:off x="720000" y="1965458"/>
            <a:ext cx="5376000" cy="2644642"/>
          </a:xfrm>
        </p:spPr>
        <p:txBody>
          <a:bodyPr anchor="t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cs-CZ" noProof="0"/>
              <a:t>Kliknutím lze upravit styl.</a:t>
            </a:r>
            <a:endParaRPr lang="en-US" noProof="0" dirty="0"/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720907" y="5652907"/>
            <a:ext cx="1981869" cy="120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314882D-35F6-4B32-B103-0B82E5381F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000" y="5785774"/>
            <a:ext cx="1858833" cy="6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0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vě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rázek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15" name="AutoShape 77"/>
          <p:cNvSpPr>
            <a:spLocks noChangeAspect="1" noChangeArrowheads="1" noTextEdit="1"/>
          </p:cNvSpPr>
          <p:nvPr userDrawn="1"/>
        </p:nvSpPr>
        <p:spPr bwMode="auto">
          <a:xfrm>
            <a:off x="6826994" y="1488967"/>
            <a:ext cx="4564906" cy="353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8C2042D-1775-4A1D-B2C7-5AD7FFE288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96196" y="2644964"/>
            <a:ext cx="3772147" cy="12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2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ěžný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zápatí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9" name="Nadpis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  <a:endParaRPr lang="en-US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3"/>
          </p:nvPr>
        </p:nvSpPr>
        <p:spPr>
          <a:xfrm>
            <a:off x="480000" y="1080000"/>
            <a:ext cx="11232000" cy="54720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1530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ěžný snímek, 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  <a:endParaRPr lang="en-US" noProof="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82202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ěžný snímek - dva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  <a:endParaRPr lang="en-US" noProof="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Zástupný symbol pro obsah 6"/>
          <p:cNvSpPr>
            <a:spLocks noGrp="1"/>
          </p:cNvSpPr>
          <p:nvPr>
            <p:ph sz="quarter" idx="13"/>
          </p:nvPr>
        </p:nvSpPr>
        <p:spPr>
          <a:xfrm>
            <a:off x="480484" y="1079999"/>
            <a:ext cx="5376000" cy="54720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9" name="Zástupný symbol pro obsah 8"/>
          <p:cNvSpPr>
            <a:spLocks noGrp="1"/>
          </p:cNvSpPr>
          <p:nvPr>
            <p:ph sz="quarter" idx="14"/>
          </p:nvPr>
        </p:nvSpPr>
        <p:spPr>
          <a:xfrm>
            <a:off x="6336000" y="1079999"/>
            <a:ext cx="5376000" cy="54720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5030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/>
          <p:cNvSpPr/>
          <p:nvPr/>
        </p:nvSpPr>
        <p:spPr>
          <a:xfrm>
            <a:off x="11937600" y="6602400"/>
            <a:ext cx="255600" cy="255600"/>
          </a:xfrm>
          <a:prstGeom prst="rect">
            <a:avLst/>
          </a:prstGeom>
          <a:solidFill>
            <a:srgbClr val="00A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"/>
            <a:ext cx="11232000" cy="813415"/>
          </a:xfrm>
          <a:prstGeom prst="rect">
            <a:avLst/>
          </a:prstGeom>
          <a:noFill/>
          <a:effectLst/>
        </p:spPr>
        <p:txBody>
          <a:bodyPr vert="horz" lIns="0" tIns="45720" rIns="0" bIns="45720" rtlCol="0" anchor="b">
            <a:normAutofit/>
          </a:bodyPr>
          <a:lstStyle/>
          <a:p>
            <a:endParaRPr lang="cs-C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0000"/>
            <a:ext cx="11232000" cy="54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61600" y="65591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0">
                <a:solidFill>
                  <a:srgbClr val="5D6C82"/>
                </a:solidFill>
              </a:defRPr>
            </a:lvl1pPr>
          </a:lstStyle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62000" y="6550328"/>
            <a:ext cx="404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b="1">
                <a:solidFill>
                  <a:schemeClr val="bg1"/>
                </a:solidFill>
              </a:defRPr>
            </a:lvl1pPr>
          </a:lstStyle>
          <a:p>
            <a:fld id="{851BEBC6-AE21-4DEA-82CA-C5B7C0A09A9D}" type="slidenum">
              <a:rPr lang="cs-CZ" smtClean="0"/>
              <a:pPr/>
              <a:t>‹#›</a:t>
            </a:fld>
            <a:endParaRPr lang="cs-CZ" dirty="0"/>
          </a:p>
        </p:txBody>
      </p:sp>
      <p:cxnSp>
        <p:nvCxnSpPr>
          <p:cNvPr id="8" name="Přímá spojnice 7"/>
          <p:cNvCxnSpPr/>
          <p:nvPr/>
        </p:nvCxnSpPr>
        <p:spPr>
          <a:xfrm>
            <a:off x="0" y="822208"/>
            <a:ext cx="12191999" cy="0"/>
          </a:xfrm>
          <a:prstGeom prst="line">
            <a:avLst/>
          </a:prstGeom>
          <a:ln w="25400">
            <a:solidFill>
              <a:srgbClr val="004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7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7.6.2017</a:t>
            </a:r>
          </a:p>
        </p:txBody>
      </p:sp>
    </p:spTree>
    <p:extLst>
      <p:ext uri="{BB962C8B-B14F-4D97-AF65-F5344CB8AC3E}">
        <p14:creationId xmlns:p14="http://schemas.microsoft.com/office/powerpoint/2010/main" val="247069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802" r:id="rId2"/>
    <p:sldLayoutId id="2147483803" r:id="rId3"/>
    <p:sldLayoutId id="2147483719" r:id="rId4"/>
    <p:sldLayoutId id="2147483736" r:id="rId5"/>
    <p:sldLayoutId id="2147483746" r:id="rId6"/>
  </p:sldLayoutIdLst>
  <p:hf hdr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sz="2800" b="1" kern="1200" cap="none" baseline="0">
          <a:solidFill>
            <a:srgbClr val="001E8C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685783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rgbClr val="00A4C7"/>
        </a:buClr>
        <a:buSzPct val="75000"/>
        <a:buFont typeface="Wingdings" panose="05000000000000000000" pitchFamily="2" charset="2"/>
        <a:buChar char="n"/>
        <a:defRPr sz="2400" kern="1200" baseline="0">
          <a:solidFill>
            <a:srgbClr val="536278"/>
          </a:solidFill>
          <a:latin typeface="+mn-lt"/>
          <a:ea typeface="+mn-ea"/>
          <a:cs typeface="+mn-cs"/>
        </a:defRPr>
      </a:lvl1pPr>
      <a:lvl2pPr marL="576000" indent="-252000" algn="l" defTabSz="68578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001E8C"/>
        </a:buClr>
        <a:buSzPct val="75000"/>
        <a:buFont typeface="Wingdings" panose="05000000000000000000" pitchFamily="2" charset="2"/>
        <a:buChar char="n"/>
        <a:defRPr sz="2000" kern="1200" baseline="0">
          <a:solidFill>
            <a:srgbClr val="5D6C82"/>
          </a:solidFill>
          <a:latin typeface="+mn-lt"/>
          <a:ea typeface="+mn-ea"/>
          <a:cs typeface="+mn-cs"/>
        </a:defRPr>
      </a:lvl2pPr>
      <a:lvl3pPr marL="954000" indent="-234000" algn="l" defTabSz="68578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5D6C82"/>
        </a:buClr>
        <a:buSzPct val="75000"/>
        <a:buFont typeface="Wingdings" panose="05000000000000000000" pitchFamily="2" charset="2"/>
        <a:buChar char="n"/>
        <a:defRPr sz="1800" kern="1200" baseline="0">
          <a:solidFill>
            <a:srgbClr val="5D6C82"/>
          </a:solidFill>
          <a:latin typeface="+mn-lt"/>
          <a:ea typeface="+mn-ea"/>
          <a:cs typeface="+mn-cs"/>
        </a:defRPr>
      </a:lvl3pPr>
      <a:lvl4pPr marL="1314000" indent="-198000" algn="l" defTabSz="685783" rtl="0" eaLnBrk="1" latinLnBrk="0" hangingPunct="1">
        <a:lnSpc>
          <a:spcPct val="100000"/>
        </a:lnSpc>
        <a:spcBef>
          <a:spcPts val="0"/>
        </a:spcBef>
        <a:spcAft>
          <a:spcPts val="200"/>
        </a:spcAft>
        <a:buClr>
          <a:srgbClr val="5D6C82"/>
        </a:buClr>
        <a:buSzPct val="75000"/>
        <a:buFont typeface="Wingdings" panose="05000000000000000000" pitchFamily="2" charset="2"/>
        <a:buChar char="n"/>
        <a:defRPr sz="1600" kern="1200" baseline="0">
          <a:solidFill>
            <a:srgbClr val="5D6C82"/>
          </a:solidFill>
          <a:latin typeface="+mn-lt"/>
          <a:ea typeface="+mn-ea"/>
          <a:cs typeface="+mn-cs"/>
        </a:defRPr>
      </a:lvl4pPr>
      <a:lvl5pPr marL="1692000" indent="-180000" algn="l" defTabSz="685783" rtl="0" eaLnBrk="1" latinLnBrk="0" hangingPunct="1">
        <a:lnSpc>
          <a:spcPct val="100000"/>
        </a:lnSpc>
        <a:spcBef>
          <a:spcPts val="0"/>
        </a:spcBef>
        <a:spcAft>
          <a:spcPts val="200"/>
        </a:spcAft>
        <a:buClr>
          <a:srgbClr val="5D6C82"/>
        </a:buClr>
        <a:buSzPct val="75000"/>
        <a:buFont typeface="Wingdings" panose="05000000000000000000" pitchFamily="2" charset="2"/>
        <a:buChar char="n"/>
        <a:defRPr sz="1400" kern="1200" baseline="0">
          <a:solidFill>
            <a:srgbClr val="5D6C82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customXml" Target="../ink/ink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microsoft.com/office/2011/relationships/inkAction" Target="../ink/inkAction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microsoft.com/office/2011/relationships/inkAction" Target="../ink/inkAction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3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microsoft.com/office/2011/relationships/inkAction" Target="../ink/inkAction3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2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4.png"/><Relationship Id="rId4" Type="http://schemas.openxmlformats.org/officeDocument/2006/relationships/image" Target="../media/image1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R_(programming_language)#Histo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Unicorn</a:t>
            </a:r>
            <a:r>
              <a:rPr lang="cs-CZ" dirty="0"/>
              <a:t> University</a:t>
            </a:r>
          </a:p>
        </p:txBody>
      </p:sp>
      <p:sp>
        <p:nvSpPr>
          <p:cNvPr id="8" name="Podnadpis 7"/>
          <p:cNvSpPr>
            <a:spLocks noGrp="1"/>
          </p:cNvSpPr>
          <p:nvPr>
            <p:ph type="subTitle" idx="1"/>
          </p:nvPr>
        </p:nvSpPr>
        <p:spPr>
          <a:xfrm>
            <a:off x="720000" y="3240001"/>
            <a:ext cx="10752000" cy="833562"/>
          </a:xfrm>
        </p:spPr>
        <p:txBody>
          <a:bodyPr/>
          <a:lstStyle/>
          <a:p>
            <a:r>
              <a:rPr lang="cs-CZ" dirty="0"/>
              <a:t>Statistické metody v analýze dat,</a:t>
            </a:r>
          </a:p>
          <a:p>
            <a:r>
              <a:rPr lang="cs-CZ" dirty="0"/>
              <a:t>I. přednáška</a:t>
            </a:r>
            <a:endParaRPr lang="da-DK" dirty="0"/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Jaroslav</a:t>
            </a:r>
          </a:p>
        </p:txBody>
      </p:sp>
      <p:sp>
        <p:nvSpPr>
          <p:cNvPr id="10" name="Zástupný symbol pro text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/>
              <a:t>Sixta</a:t>
            </a:r>
          </a:p>
        </p:txBody>
      </p:sp>
      <p:sp>
        <p:nvSpPr>
          <p:cNvPr id="6" name="Zástupný symbol pro datum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cs-CZ" dirty="0"/>
              <a:t>ZS 2022</a:t>
            </a:r>
          </a:p>
        </p:txBody>
      </p:sp>
      <p:pic>
        <p:nvPicPr>
          <p:cNvPr id="2" name="Zvu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62"/>
    </mc:Choice>
    <mc:Fallback>
      <p:transition spd="slow" advTm="32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10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Praktická ukázka v R (1)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/>
              <a:t>Zkuste si jednoduchý generátor náhodných čísel v R:</a:t>
            </a:r>
          </a:p>
          <a:p>
            <a:pPr marL="0" indent="0">
              <a:buNone/>
            </a:pPr>
            <a:endParaRPr lang="cs-CZ" sz="1000" dirty="0"/>
          </a:p>
          <a:p>
            <a:pPr marL="0" indent="0">
              <a:buNone/>
            </a:pPr>
            <a:r>
              <a:rPr lang="cs-CZ" sz="1400" dirty="0"/>
              <a:t> x&lt;-</a:t>
            </a:r>
            <a:r>
              <a:rPr lang="cs-CZ" sz="1400" dirty="0" err="1"/>
              <a:t>runif</a:t>
            </a:r>
            <a:r>
              <a:rPr lang="cs-CZ" sz="1400" dirty="0"/>
              <a:t>(n=100,min=0,max=1)                   #</a:t>
            </a:r>
            <a:r>
              <a:rPr lang="cs-CZ" sz="1400" dirty="0" err="1"/>
              <a:t>gerenator</a:t>
            </a:r>
            <a:r>
              <a:rPr lang="cs-CZ" sz="1400" dirty="0"/>
              <a:t> </a:t>
            </a:r>
            <a:r>
              <a:rPr lang="cs-CZ" sz="1400" dirty="0" err="1"/>
              <a:t>nahodnych</a:t>
            </a:r>
            <a:r>
              <a:rPr lang="cs-CZ" sz="1400" dirty="0"/>
              <a:t> </a:t>
            </a:r>
            <a:r>
              <a:rPr lang="cs-CZ" sz="1400" dirty="0" err="1"/>
              <a:t>cisel</a:t>
            </a:r>
            <a:r>
              <a:rPr lang="cs-CZ" sz="1400" dirty="0"/>
              <a:t> (100) z </a:t>
            </a:r>
            <a:r>
              <a:rPr lang="cs-CZ" sz="1400" dirty="0" err="1"/>
              <a:t>rovnomerneho</a:t>
            </a:r>
            <a:r>
              <a:rPr lang="cs-CZ" sz="1400" dirty="0"/>
              <a:t> </a:t>
            </a:r>
            <a:r>
              <a:rPr lang="cs-CZ" sz="1400" dirty="0" err="1"/>
              <a:t>rozdeleni</a:t>
            </a:r>
            <a:r>
              <a:rPr lang="cs-CZ" sz="1400" dirty="0"/>
              <a:t> &lt;0,1&gt;</a:t>
            </a:r>
          </a:p>
          <a:p>
            <a:pPr marL="0" indent="0">
              <a:buNone/>
            </a:pPr>
            <a:r>
              <a:rPr lang="cs-CZ" sz="1400" dirty="0"/>
              <a:t> plot(</a:t>
            </a:r>
            <a:r>
              <a:rPr lang="cs-CZ" sz="1400" dirty="0" err="1"/>
              <a:t>density</a:t>
            </a:r>
            <a:r>
              <a:rPr lang="cs-CZ" sz="1400" dirty="0"/>
              <a:t>(x),</a:t>
            </a:r>
            <a:r>
              <a:rPr lang="cs-CZ" sz="1400" dirty="0" err="1"/>
              <a:t>main</a:t>
            </a:r>
            <a:r>
              <a:rPr lang="cs-CZ" sz="1400" dirty="0"/>
              <a:t>="Hustota </a:t>
            </a:r>
            <a:r>
              <a:rPr lang="cs-CZ" sz="1400" dirty="0" err="1"/>
              <a:t>pravdepodobnosti</a:t>
            </a:r>
            <a:r>
              <a:rPr lang="cs-CZ" sz="1400" dirty="0"/>
              <a:t>",</a:t>
            </a:r>
            <a:r>
              <a:rPr lang="cs-CZ" sz="1400" dirty="0" err="1"/>
              <a:t>xlab</a:t>
            </a:r>
            <a:r>
              <a:rPr lang="cs-CZ" sz="1400" dirty="0"/>
              <a:t>="</a:t>
            </a:r>
            <a:r>
              <a:rPr lang="cs-CZ" sz="1400" dirty="0" err="1"/>
              <a:t>tridy</a:t>
            </a:r>
            <a:r>
              <a:rPr lang="cs-CZ" sz="1400" dirty="0"/>
              <a:t>",</a:t>
            </a:r>
            <a:r>
              <a:rPr lang="cs-CZ" sz="1400" dirty="0" err="1"/>
              <a:t>ylab</a:t>
            </a:r>
            <a:r>
              <a:rPr lang="cs-CZ" sz="1400" dirty="0"/>
              <a:t>="f(x)")</a:t>
            </a:r>
          </a:p>
          <a:p>
            <a:pPr marL="0" indent="0">
              <a:buNone/>
            </a:pPr>
            <a:r>
              <a:rPr lang="cs-CZ" sz="1400" dirty="0"/>
              <a:t>  </a:t>
            </a:r>
          </a:p>
          <a:p>
            <a:pPr marL="0" indent="0">
              <a:buNone/>
            </a:pPr>
            <a:r>
              <a:rPr lang="cs-CZ" sz="1400" dirty="0" err="1"/>
              <a:t>hist</a:t>
            </a:r>
            <a:r>
              <a:rPr lang="cs-CZ" sz="1400" dirty="0"/>
              <a:t>(x)   #histogram </a:t>
            </a:r>
            <a:r>
              <a:rPr lang="cs-CZ" sz="1400" dirty="0" err="1"/>
              <a:t>vygenerovanych</a:t>
            </a:r>
            <a:r>
              <a:rPr lang="cs-CZ" sz="1400" dirty="0"/>
              <a:t> dat</a:t>
            </a:r>
          </a:p>
          <a:p>
            <a:pPr marL="0" indent="0">
              <a:buNone/>
            </a:pPr>
            <a:r>
              <a:rPr lang="cs-CZ" sz="1400" dirty="0" err="1"/>
              <a:t>mean</a:t>
            </a:r>
            <a:r>
              <a:rPr lang="cs-CZ" sz="1400" dirty="0"/>
              <a:t>(x)  #</a:t>
            </a:r>
            <a:r>
              <a:rPr lang="cs-CZ" sz="1400" dirty="0" err="1"/>
              <a:t>prumer</a:t>
            </a:r>
            <a:endParaRPr lang="cs-CZ" sz="1400" dirty="0"/>
          </a:p>
          <a:p>
            <a:pPr marL="0" indent="0">
              <a:buNone/>
            </a:pPr>
            <a:r>
              <a:rPr lang="cs-CZ" sz="1400" dirty="0"/>
              <a:t> var(x) #rozptyl</a:t>
            </a:r>
          </a:p>
          <a:p>
            <a:pPr marL="0" indent="0">
              <a:buNone/>
            </a:pPr>
            <a:r>
              <a:rPr lang="cs-CZ" sz="1400" dirty="0"/>
              <a:t>      </a:t>
            </a:r>
          </a:p>
          <a:p>
            <a:pPr marL="0" indent="0">
              <a:buNone/>
            </a:pPr>
            <a:r>
              <a:rPr lang="cs-CZ" sz="1400" dirty="0"/>
              <a:t> </a:t>
            </a:r>
            <a:r>
              <a:rPr lang="cs-CZ" sz="1400" dirty="0" err="1"/>
              <a:t>x.test</a:t>
            </a:r>
            <a:r>
              <a:rPr lang="cs-CZ" sz="1400" dirty="0"/>
              <a:t>=table(</a:t>
            </a:r>
            <a:r>
              <a:rPr lang="cs-CZ" sz="1400" dirty="0" err="1"/>
              <a:t>cut</a:t>
            </a:r>
            <a:r>
              <a:rPr lang="cs-CZ" sz="1400" dirty="0"/>
              <a:t>(x, </a:t>
            </a:r>
            <a:r>
              <a:rPr lang="cs-CZ" sz="1400" dirty="0" err="1"/>
              <a:t>breaks</a:t>
            </a:r>
            <a:r>
              <a:rPr lang="cs-CZ" sz="1400" dirty="0"/>
              <a:t>=</a:t>
            </a:r>
            <a:r>
              <a:rPr lang="cs-CZ" sz="1400" dirty="0" err="1"/>
              <a:t>seq</a:t>
            </a:r>
            <a:r>
              <a:rPr lang="cs-CZ" sz="1400" dirty="0"/>
              <a:t>(</a:t>
            </a:r>
            <a:r>
              <a:rPr lang="cs-CZ" sz="1400" dirty="0" err="1"/>
              <a:t>from</a:t>
            </a:r>
            <a:r>
              <a:rPr lang="cs-CZ" sz="1400" dirty="0"/>
              <a:t>=0,to=1,by=.1))) #tabulka </a:t>
            </a:r>
            <a:r>
              <a:rPr lang="cs-CZ" sz="1400" dirty="0" err="1"/>
              <a:t>cetnosti</a:t>
            </a:r>
            <a:r>
              <a:rPr lang="cs-CZ" sz="1400" dirty="0"/>
              <a:t>, </a:t>
            </a:r>
            <a:r>
              <a:rPr lang="cs-CZ" sz="1400" dirty="0" err="1"/>
              <a:t>fuknce</a:t>
            </a:r>
            <a:r>
              <a:rPr lang="cs-CZ" sz="1400" dirty="0"/>
              <a:t> </a:t>
            </a:r>
            <a:r>
              <a:rPr lang="cs-CZ" sz="1400" dirty="0" err="1"/>
              <a:t>cut</a:t>
            </a:r>
            <a:r>
              <a:rPr lang="cs-CZ" sz="1400" dirty="0"/>
              <a:t> </a:t>
            </a:r>
            <a:r>
              <a:rPr lang="cs-CZ" sz="1400" dirty="0" err="1"/>
              <a:t>rozdeli</a:t>
            </a:r>
            <a:r>
              <a:rPr lang="cs-CZ" sz="1400" dirty="0"/>
              <a:t> x  do intervalu po 0.1</a:t>
            </a:r>
          </a:p>
          <a:p>
            <a:pPr marL="0" indent="0">
              <a:buNone/>
            </a:pPr>
            <a:r>
              <a:rPr lang="cs-CZ" sz="1400" dirty="0"/>
              <a:t> </a:t>
            </a:r>
            <a:r>
              <a:rPr lang="cs-CZ" sz="1400" dirty="0" err="1"/>
              <a:t>x.test</a:t>
            </a:r>
            <a:endParaRPr lang="cs-CZ" sz="1400" dirty="0"/>
          </a:p>
          <a:p>
            <a:pPr marL="0" indent="0">
              <a:buNone/>
            </a:pPr>
            <a:r>
              <a:rPr lang="cs-CZ" sz="1400" dirty="0"/>
              <a:t>      </a:t>
            </a:r>
          </a:p>
          <a:p>
            <a:pPr marL="0" indent="0">
              <a:buNone/>
            </a:pPr>
            <a:r>
              <a:rPr lang="cs-CZ" sz="1400" dirty="0" err="1"/>
              <a:t>chisq.test</a:t>
            </a:r>
            <a:r>
              <a:rPr lang="cs-CZ" sz="1400" dirty="0"/>
              <a:t>(</a:t>
            </a:r>
            <a:r>
              <a:rPr lang="cs-CZ" sz="1400" dirty="0" err="1"/>
              <a:t>cbind</a:t>
            </a:r>
            <a:r>
              <a:rPr lang="cs-CZ" sz="1400" dirty="0"/>
              <a:t>(</a:t>
            </a:r>
            <a:r>
              <a:rPr lang="cs-CZ" sz="1400" dirty="0" err="1"/>
              <a:t>x.test,rep</a:t>
            </a:r>
            <a:r>
              <a:rPr lang="cs-CZ" sz="1400" dirty="0"/>
              <a:t>(10,10))) #</a:t>
            </a:r>
            <a:r>
              <a:rPr lang="cs-CZ" sz="1400" dirty="0" err="1"/>
              <a:t>chi</a:t>
            </a:r>
            <a:r>
              <a:rPr lang="cs-CZ" sz="1400" dirty="0"/>
              <a:t> </a:t>
            </a:r>
            <a:r>
              <a:rPr lang="cs-CZ" sz="1400" dirty="0" err="1"/>
              <a:t>kvadrat</a:t>
            </a:r>
            <a:r>
              <a:rPr lang="cs-CZ" sz="1400" dirty="0"/>
              <a:t> test dobře shody (mezi namodelovanou veličinou x a tabulkou 10 poli s hodnotou 10)</a:t>
            </a:r>
          </a:p>
        </p:txBody>
      </p:sp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93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46"/>
    </mc:Choice>
    <mc:Fallback>
      <p:transition spd="slow" advTm="93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11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Praktická ukázka v R (2)</a:t>
            </a: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14" y="1211943"/>
            <a:ext cx="4405085" cy="3821897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196" y="1211943"/>
            <a:ext cx="7078038" cy="25835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Rukopis 8"/>
              <p14:cNvContentPartPr/>
              <p14:nvPr/>
            </p14:nvContentPartPr>
            <p14:xfrm>
              <a:off x="6696000" y="3595680"/>
              <a:ext cx="1314720" cy="57600"/>
            </p14:xfrm>
          </p:contentPart>
        </mc:Choice>
        <mc:Fallback>
          <p:pic>
            <p:nvPicPr>
              <p:cNvPr id="9" name="Rukopis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0160" y="3532320"/>
                <a:ext cx="1346040" cy="184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8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73"/>
    </mc:Choice>
    <mc:Fallback>
      <p:transition spd="slow" advTm="65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Nainstalujte si prosím R a nejlépe i R Studio</a:t>
            </a:r>
          </a:p>
        </p:txBody>
      </p:sp>
      <p:grpSp>
        <p:nvGrpSpPr>
          <p:cNvPr id="8" name="Skupina 7"/>
          <p:cNvGrpSpPr/>
          <p:nvPr/>
        </p:nvGrpSpPr>
        <p:grpSpPr>
          <a:xfrm>
            <a:off x="6145124" y="1499913"/>
            <a:ext cx="5029200" cy="2962574"/>
            <a:chOff x="6541939" y="2069262"/>
            <a:chExt cx="5029200" cy="296257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939" y="2069262"/>
              <a:ext cx="5029200" cy="2857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6541939" y="2218787"/>
              <a:ext cx="5029200" cy="2813049"/>
            </a:xfrm>
            <a:custGeom>
              <a:avLst/>
              <a:gdLst>
                <a:gd name="T0" fmla="*/ 104 w 1341"/>
                <a:gd name="T1" fmla="*/ 546 h 750"/>
                <a:gd name="T2" fmla="*/ 111 w 1341"/>
                <a:gd name="T3" fmla="*/ 532 h 750"/>
                <a:gd name="T4" fmla="*/ 157 w 1341"/>
                <a:gd name="T5" fmla="*/ 568 h 750"/>
                <a:gd name="T6" fmla="*/ 367 w 1341"/>
                <a:gd name="T7" fmla="*/ 593 h 750"/>
                <a:gd name="T8" fmla="*/ 244 w 1341"/>
                <a:gd name="T9" fmla="*/ 664 h 750"/>
                <a:gd name="T10" fmla="*/ 243 w 1341"/>
                <a:gd name="T11" fmla="*/ 663 h 750"/>
                <a:gd name="T12" fmla="*/ 200 w 1341"/>
                <a:gd name="T13" fmla="*/ 664 h 750"/>
                <a:gd name="T14" fmla="*/ 188 w 1341"/>
                <a:gd name="T15" fmla="*/ 679 h 750"/>
                <a:gd name="T16" fmla="*/ 141 w 1341"/>
                <a:gd name="T17" fmla="*/ 729 h 750"/>
                <a:gd name="T18" fmla="*/ 236 w 1341"/>
                <a:gd name="T19" fmla="*/ 708 h 750"/>
                <a:gd name="T20" fmla="*/ 241 w 1341"/>
                <a:gd name="T21" fmla="*/ 689 h 750"/>
                <a:gd name="T22" fmla="*/ 339 w 1341"/>
                <a:gd name="T23" fmla="*/ 633 h 750"/>
                <a:gd name="T24" fmla="*/ 413 w 1341"/>
                <a:gd name="T25" fmla="*/ 573 h 750"/>
                <a:gd name="T26" fmla="*/ 486 w 1341"/>
                <a:gd name="T27" fmla="*/ 627 h 750"/>
                <a:gd name="T28" fmla="*/ 54 w 1341"/>
                <a:gd name="T29" fmla="*/ 256 h 750"/>
                <a:gd name="T30" fmla="*/ 141 w 1341"/>
                <a:gd name="T31" fmla="*/ 152 h 750"/>
                <a:gd name="T32" fmla="*/ 8 w 1341"/>
                <a:gd name="T33" fmla="*/ 128 h 750"/>
                <a:gd name="T34" fmla="*/ 183 w 1341"/>
                <a:gd name="T35" fmla="*/ 95 h 750"/>
                <a:gd name="T36" fmla="*/ 222 w 1341"/>
                <a:gd name="T37" fmla="*/ 218 h 750"/>
                <a:gd name="T38" fmla="*/ 171 w 1341"/>
                <a:gd name="T39" fmla="*/ 245 h 750"/>
                <a:gd name="T40" fmla="*/ 340 w 1341"/>
                <a:gd name="T41" fmla="*/ 203 h 750"/>
                <a:gd name="T42" fmla="*/ 349 w 1341"/>
                <a:gd name="T43" fmla="*/ 53 h 750"/>
                <a:gd name="T44" fmla="*/ 785 w 1341"/>
                <a:gd name="T45" fmla="*/ 117 h 750"/>
                <a:gd name="T46" fmla="*/ 803 w 1341"/>
                <a:gd name="T47" fmla="*/ 70 h 750"/>
                <a:gd name="T48" fmla="*/ 750 w 1341"/>
                <a:gd name="T49" fmla="*/ 55 h 750"/>
                <a:gd name="T50" fmla="*/ 577 w 1341"/>
                <a:gd name="T51" fmla="*/ 330 h 750"/>
                <a:gd name="T52" fmla="*/ 625 w 1341"/>
                <a:gd name="T53" fmla="*/ 425 h 750"/>
                <a:gd name="T54" fmla="*/ 651 w 1341"/>
                <a:gd name="T55" fmla="*/ 631 h 750"/>
                <a:gd name="T56" fmla="*/ 632 w 1341"/>
                <a:gd name="T57" fmla="*/ 700 h 750"/>
                <a:gd name="T58" fmla="*/ 700 w 1341"/>
                <a:gd name="T59" fmla="*/ 652 h 750"/>
                <a:gd name="T60" fmla="*/ 653 w 1341"/>
                <a:gd name="T61" fmla="*/ 368 h 750"/>
                <a:gd name="T62" fmla="*/ 785 w 1341"/>
                <a:gd name="T63" fmla="*/ 117 h 750"/>
                <a:gd name="T64" fmla="*/ 737 w 1341"/>
                <a:gd name="T65" fmla="*/ 15 h 750"/>
                <a:gd name="T66" fmla="*/ 565 w 1341"/>
                <a:gd name="T67" fmla="*/ 72 h 750"/>
                <a:gd name="T68" fmla="*/ 1206 w 1341"/>
                <a:gd name="T69" fmla="*/ 419 h 750"/>
                <a:gd name="T70" fmla="*/ 796 w 1341"/>
                <a:gd name="T71" fmla="*/ 465 h 750"/>
                <a:gd name="T72" fmla="*/ 817 w 1341"/>
                <a:gd name="T73" fmla="*/ 704 h 750"/>
                <a:gd name="T74" fmla="*/ 856 w 1341"/>
                <a:gd name="T75" fmla="*/ 497 h 750"/>
                <a:gd name="T76" fmla="*/ 1263 w 1341"/>
                <a:gd name="T77" fmla="*/ 448 h 750"/>
                <a:gd name="T78" fmla="*/ 861 w 1341"/>
                <a:gd name="T79" fmla="*/ 361 h 750"/>
                <a:gd name="T80" fmla="*/ 882 w 1341"/>
                <a:gd name="T81" fmla="*/ 277 h 750"/>
                <a:gd name="T82" fmla="*/ 105 w 1341"/>
                <a:gd name="T83" fmla="*/ 376 h 750"/>
                <a:gd name="T84" fmla="*/ 372 w 1341"/>
                <a:gd name="T85" fmla="*/ 428 h 750"/>
                <a:gd name="T86" fmla="*/ 454 w 1341"/>
                <a:gd name="T87" fmla="*/ 383 h 750"/>
                <a:gd name="T88" fmla="*/ 1111 w 1341"/>
                <a:gd name="T89" fmla="*/ 323 h 750"/>
                <a:gd name="T90" fmla="*/ 1243 w 1341"/>
                <a:gd name="T91" fmla="*/ 235 h 750"/>
                <a:gd name="T92" fmla="*/ 1182 w 1341"/>
                <a:gd name="T93" fmla="*/ 240 h 750"/>
                <a:gd name="T94" fmla="*/ 1090 w 1341"/>
                <a:gd name="T95" fmla="*/ 201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750">
                  <a:moveTo>
                    <a:pt x="123" y="596"/>
                  </a:moveTo>
                  <a:cubicBezTo>
                    <a:pt x="108" y="600"/>
                    <a:pt x="90" y="597"/>
                    <a:pt x="79" y="586"/>
                  </a:cubicBezTo>
                  <a:cubicBezTo>
                    <a:pt x="67" y="573"/>
                    <a:pt x="68" y="554"/>
                    <a:pt x="83" y="544"/>
                  </a:cubicBezTo>
                  <a:cubicBezTo>
                    <a:pt x="89" y="539"/>
                    <a:pt x="99" y="541"/>
                    <a:pt x="104" y="546"/>
                  </a:cubicBezTo>
                  <a:cubicBezTo>
                    <a:pt x="105" y="547"/>
                    <a:pt x="105" y="547"/>
                    <a:pt x="105" y="547"/>
                  </a:cubicBezTo>
                  <a:cubicBezTo>
                    <a:pt x="106" y="547"/>
                    <a:pt x="106" y="546"/>
                    <a:pt x="105" y="547"/>
                  </a:cubicBezTo>
                  <a:cubicBezTo>
                    <a:pt x="109" y="543"/>
                    <a:pt x="109" y="540"/>
                    <a:pt x="110" y="534"/>
                  </a:cubicBezTo>
                  <a:cubicBezTo>
                    <a:pt x="111" y="533"/>
                    <a:pt x="111" y="533"/>
                    <a:pt x="111" y="532"/>
                  </a:cubicBezTo>
                  <a:cubicBezTo>
                    <a:pt x="111" y="532"/>
                    <a:pt x="111" y="531"/>
                    <a:pt x="111" y="529"/>
                  </a:cubicBezTo>
                  <a:cubicBezTo>
                    <a:pt x="112" y="523"/>
                    <a:pt x="113" y="518"/>
                    <a:pt x="117" y="512"/>
                  </a:cubicBezTo>
                  <a:cubicBezTo>
                    <a:pt x="129" y="492"/>
                    <a:pt x="157" y="498"/>
                    <a:pt x="165" y="519"/>
                  </a:cubicBezTo>
                  <a:cubicBezTo>
                    <a:pt x="170" y="533"/>
                    <a:pt x="164" y="555"/>
                    <a:pt x="157" y="568"/>
                  </a:cubicBezTo>
                  <a:cubicBezTo>
                    <a:pt x="150" y="581"/>
                    <a:pt x="137" y="592"/>
                    <a:pt x="123" y="596"/>
                  </a:cubicBezTo>
                  <a:close/>
                  <a:moveTo>
                    <a:pt x="413" y="573"/>
                  </a:moveTo>
                  <a:cubicBezTo>
                    <a:pt x="403" y="564"/>
                    <a:pt x="387" y="562"/>
                    <a:pt x="377" y="573"/>
                  </a:cubicBezTo>
                  <a:cubicBezTo>
                    <a:pt x="371" y="579"/>
                    <a:pt x="369" y="586"/>
                    <a:pt x="367" y="593"/>
                  </a:cubicBezTo>
                  <a:cubicBezTo>
                    <a:pt x="368" y="590"/>
                    <a:pt x="367" y="593"/>
                    <a:pt x="366" y="594"/>
                  </a:cubicBezTo>
                  <a:cubicBezTo>
                    <a:pt x="363" y="593"/>
                    <a:pt x="359" y="592"/>
                    <a:pt x="355" y="593"/>
                  </a:cubicBezTo>
                  <a:cubicBezTo>
                    <a:pt x="333" y="598"/>
                    <a:pt x="310" y="616"/>
                    <a:pt x="291" y="629"/>
                  </a:cubicBezTo>
                  <a:cubicBezTo>
                    <a:pt x="275" y="640"/>
                    <a:pt x="259" y="651"/>
                    <a:pt x="244" y="664"/>
                  </a:cubicBezTo>
                  <a:cubicBezTo>
                    <a:pt x="241" y="666"/>
                    <a:pt x="238" y="669"/>
                    <a:pt x="235" y="671"/>
                  </a:cubicBezTo>
                  <a:cubicBezTo>
                    <a:pt x="235" y="671"/>
                    <a:pt x="235" y="671"/>
                    <a:pt x="235" y="671"/>
                  </a:cubicBezTo>
                  <a:cubicBezTo>
                    <a:pt x="238" y="669"/>
                    <a:pt x="241" y="666"/>
                    <a:pt x="244" y="664"/>
                  </a:cubicBezTo>
                  <a:cubicBezTo>
                    <a:pt x="244" y="663"/>
                    <a:pt x="244" y="663"/>
                    <a:pt x="243" y="663"/>
                  </a:cubicBezTo>
                  <a:cubicBezTo>
                    <a:pt x="233" y="645"/>
                    <a:pt x="207" y="644"/>
                    <a:pt x="200" y="664"/>
                  </a:cubicBezTo>
                  <a:cubicBezTo>
                    <a:pt x="200" y="664"/>
                    <a:pt x="200" y="665"/>
                    <a:pt x="200" y="665"/>
                  </a:cubicBezTo>
                  <a:cubicBezTo>
                    <a:pt x="200" y="665"/>
                    <a:pt x="200" y="665"/>
                    <a:pt x="200" y="665"/>
                  </a:cubicBezTo>
                  <a:cubicBezTo>
                    <a:pt x="200" y="664"/>
                    <a:pt x="200" y="664"/>
                    <a:pt x="200" y="664"/>
                  </a:cubicBezTo>
                  <a:cubicBezTo>
                    <a:pt x="201" y="662"/>
                    <a:pt x="201" y="662"/>
                    <a:pt x="200" y="665"/>
                  </a:cubicBezTo>
                  <a:cubicBezTo>
                    <a:pt x="199" y="665"/>
                    <a:pt x="199" y="665"/>
                    <a:pt x="199" y="665"/>
                  </a:cubicBezTo>
                  <a:cubicBezTo>
                    <a:pt x="198" y="666"/>
                    <a:pt x="197" y="667"/>
                    <a:pt x="196" y="668"/>
                  </a:cubicBezTo>
                  <a:cubicBezTo>
                    <a:pt x="192" y="671"/>
                    <a:pt x="190" y="675"/>
                    <a:pt x="188" y="679"/>
                  </a:cubicBezTo>
                  <a:cubicBezTo>
                    <a:pt x="187" y="679"/>
                    <a:pt x="187" y="680"/>
                    <a:pt x="186" y="681"/>
                  </a:cubicBezTo>
                  <a:cubicBezTo>
                    <a:pt x="177" y="690"/>
                    <a:pt x="174" y="684"/>
                    <a:pt x="162" y="688"/>
                  </a:cubicBezTo>
                  <a:cubicBezTo>
                    <a:pt x="159" y="688"/>
                    <a:pt x="157" y="688"/>
                    <a:pt x="155" y="689"/>
                  </a:cubicBezTo>
                  <a:cubicBezTo>
                    <a:pt x="138" y="695"/>
                    <a:pt x="132" y="714"/>
                    <a:pt x="141" y="729"/>
                  </a:cubicBezTo>
                  <a:cubicBezTo>
                    <a:pt x="149" y="743"/>
                    <a:pt x="165" y="750"/>
                    <a:pt x="180" y="750"/>
                  </a:cubicBezTo>
                  <a:cubicBezTo>
                    <a:pt x="195" y="750"/>
                    <a:pt x="211" y="742"/>
                    <a:pt x="221" y="731"/>
                  </a:cubicBezTo>
                  <a:cubicBezTo>
                    <a:pt x="226" y="726"/>
                    <a:pt x="232" y="718"/>
                    <a:pt x="236" y="709"/>
                  </a:cubicBezTo>
                  <a:cubicBezTo>
                    <a:pt x="236" y="709"/>
                    <a:pt x="236" y="709"/>
                    <a:pt x="236" y="708"/>
                  </a:cubicBezTo>
                  <a:cubicBezTo>
                    <a:pt x="240" y="702"/>
                    <a:pt x="244" y="694"/>
                    <a:pt x="246" y="687"/>
                  </a:cubicBezTo>
                  <a:cubicBezTo>
                    <a:pt x="245" y="687"/>
                    <a:pt x="243" y="688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3" y="688"/>
                    <a:pt x="245" y="687"/>
                    <a:pt x="246" y="687"/>
                  </a:cubicBezTo>
                  <a:cubicBezTo>
                    <a:pt x="265" y="676"/>
                    <a:pt x="283" y="666"/>
                    <a:pt x="302" y="655"/>
                  </a:cubicBezTo>
                  <a:cubicBezTo>
                    <a:pt x="313" y="649"/>
                    <a:pt x="326" y="640"/>
                    <a:pt x="339" y="633"/>
                  </a:cubicBezTo>
                  <a:cubicBezTo>
                    <a:pt x="342" y="641"/>
                    <a:pt x="350" y="648"/>
                    <a:pt x="359" y="649"/>
                  </a:cubicBezTo>
                  <a:cubicBezTo>
                    <a:pt x="371" y="652"/>
                    <a:pt x="382" y="648"/>
                    <a:pt x="392" y="641"/>
                  </a:cubicBezTo>
                  <a:cubicBezTo>
                    <a:pt x="401" y="634"/>
                    <a:pt x="409" y="627"/>
                    <a:pt x="416" y="618"/>
                  </a:cubicBezTo>
                  <a:cubicBezTo>
                    <a:pt x="424" y="605"/>
                    <a:pt x="426" y="584"/>
                    <a:pt x="413" y="573"/>
                  </a:cubicBezTo>
                  <a:close/>
                  <a:moveTo>
                    <a:pt x="486" y="606"/>
                  </a:moveTo>
                  <a:cubicBezTo>
                    <a:pt x="471" y="599"/>
                    <a:pt x="454" y="601"/>
                    <a:pt x="438" y="599"/>
                  </a:cubicBezTo>
                  <a:cubicBezTo>
                    <a:pt x="420" y="596"/>
                    <a:pt x="413" y="619"/>
                    <a:pt x="430" y="625"/>
                  </a:cubicBezTo>
                  <a:cubicBezTo>
                    <a:pt x="447" y="631"/>
                    <a:pt x="469" y="638"/>
                    <a:pt x="486" y="627"/>
                  </a:cubicBezTo>
                  <a:cubicBezTo>
                    <a:pt x="493" y="623"/>
                    <a:pt x="494" y="610"/>
                    <a:pt x="486" y="606"/>
                  </a:cubicBezTo>
                  <a:close/>
                  <a:moveTo>
                    <a:pt x="21" y="284"/>
                  </a:moveTo>
                  <a:cubicBezTo>
                    <a:pt x="12" y="276"/>
                    <a:pt x="17" y="262"/>
                    <a:pt x="28" y="259"/>
                  </a:cubicBezTo>
                  <a:cubicBezTo>
                    <a:pt x="36" y="256"/>
                    <a:pt x="45" y="256"/>
                    <a:pt x="54" y="256"/>
                  </a:cubicBezTo>
                  <a:cubicBezTo>
                    <a:pt x="75" y="246"/>
                    <a:pt x="96" y="237"/>
                    <a:pt x="117" y="228"/>
                  </a:cubicBezTo>
                  <a:cubicBezTo>
                    <a:pt x="131" y="222"/>
                    <a:pt x="136" y="218"/>
                    <a:pt x="136" y="203"/>
                  </a:cubicBezTo>
                  <a:cubicBezTo>
                    <a:pt x="136" y="194"/>
                    <a:pt x="135" y="186"/>
                    <a:pt x="134" y="178"/>
                  </a:cubicBezTo>
                  <a:cubicBezTo>
                    <a:pt x="131" y="169"/>
                    <a:pt x="133" y="157"/>
                    <a:pt x="141" y="152"/>
                  </a:cubicBezTo>
                  <a:cubicBezTo>
                    <a:pt x="144" y="149"/>
                    <a:pt x="148" y="147"/>
                    <a:pt x="152" y="146"/>
                  </a:cubicBezTo>
                  <a:cubicBezTo>
                    <a:pt x="158" y="144"/>
                    <a:pt x="164" y="141"/>
                    <a:pt x="169" y="136"/>
                  </a:cubicBezTo>
                  <a:cubicBezTo>
                    <a:pt x="146" y="139"/>
                    <a:pt x="121" y="137"/>
                    <a:pt x="98" y="137"/>
                  </a:cubicBezTo>
                  <a:cubicBezTo>
                    <a:pt x="69" y="136"/>
                    <a:pt x="37" y="137"/>
                    <a:pt x="8" y="128"/>
                  </a:cubicBezTo>
                  <a:cubicBezTo>
                    <a:pt x="0" y="125"/>
                    <a:pt x="0" y="114"/>
                    <a:pt x="8" y="111"/>
                  </a:cubicBezTo>
                  <a:cubicBezTo>
                    <a:pt x="46" y="100"/>
                    <a:pt x="90" y="102"/>
                    <a:pt x="129" y="100"/>
                  </a:cubicBezTo>
                  <a:cubicBezTo>
                    <a:pt x="139" y="99"/>
                    <a:pt x="148" y="99"/>
                    <a:pt x="158" y="98"/>
                  </a:cubicBezTo>
                  <a:cubicBezTo>
                    <a:pt x="166" y="97"/>
                    <a:pt x="175" y="93"/>
                    <a:pt x="183" y="95"/>
                  </a:cubicBezTo>
                  <a:cubicBezTo>
                    <a:pt x="191" y="97"/>
                    <a:pt x="198" y="105"/>
                    <a:pt x="197" y="114"/>
                  </a:cubicBezTo>
                  <a:cubicBezTo>
                    <a:pt x="197" y="119"/>
                    <a:pt x="195" y="123"/>
                    <a:pt x="193" y="127"/>
                  </a:cubicBezTo>
                  <a:cubicBezTo>
                    <a:pt x="198" y="127"/>
                    <a:pt x="203" y="130"/>
                    <a:pt x="206" y="133"/>
                  </a:cubicBezTo>
                  <a:cubicBezTo>
                    <a:pt x="227" y="150"/>
                    <a:pt x="221" y="194"/>
                    <a:pt x="222" y="218"/>
                  </a:cubicBezTo>
                  <a:cubicBezTo>
                    <a:pt x="224" y="242"/>
                    <a:pt x="234" y="278"/>
                    <a:pt x="203" y="287"/>
                  </a:cubicBezTo>
                  <a:cubicBezTo>
                    <a:pt x="172" y="295"/>
                    <a:pt x="136" y="295"/>
                    <a:pt x="105" y="298"/>
                  </a:cubicBezTo>
                  <a:cubicBezTo>
                    <a:pt x="78" y="301"/>
                    <a:pt x="42" y="305"/>
                    <a:pt x="21" y="284"/>
                  </a:cubicBezTo>
                  <a:close/>
                  <a:moveTo>
                    <a:pt x="171" y="245"/>
                  </a:moveTo>
                  <a:cubicBezTo>
                    <a:pt x="173" y="245"/>
                    <a:pt x="176" y="244"/>
                    <a:pt x="179" y="244"/>
                  </a:cubicBezTo>
                  <a:cubicBezTo>
                    <a:pt x="178" y="240"/>
                    <a:pt x="178" y="237"/>
                    <a:pt x="177" y="233"/>
                  </a:cubicBezTo>
                  <a:cubicBezTo>
                    <a:pt x="176" y="237"/>
                    <a:pt x="173" y="241"/>
                    <a:pt x="171" y="245"/>
                  </a:cubicBezTo>
                  <a:close/>
                  <a:moveTo>
                    <a:pt x="340" y="203"/>
                  </a:moveTo>
                  <a:cubicBezTo>
                    <a:pt x="364" y="200"/>
                    <a:pt x="380" y="182"/>
                    <a:pt x="389" y="162"/>
                  </a:cubicBezTo>
                  <a:cubicBezTo>
                    <a:pt x="400" y="136"/>
                    <a:pt x="400" y="105"/>
                    <a:pt x="397" y="78"/>
                  </a:cubicBezTo>
                  <a:cubicBezTo>
                    <a:pt x="395" y="60"/>
                    <a:pt x="388" y="26"/>
                    <a:pt x="366" y="23"/>
                  </a:cubicBezTo>
                  <a:cubicBezTo>
                    <a:pt x="349" y="21"/>
                    <a:pt x="337" y="38"/>
                    <a:pt x="349" y="53"/>
                  </a:cubicBezTo>
                  <a:cubicBezTo>
                    <a:pt x="377" y="85"/>
                    <a:pt x="368" y="200"/>
                    <a:pt x="306" y="171"/>
                  </a:cubicBezTo>
                  <a:cubicBezTo>
                    <a:pt x="298" y="168"/>
                    <a:pt x="292" y="175"/>
                    <a:pt x="295" y="182"/>
                  </a:cubicBezTo>
                  <a:cubicBezTo>
                    <a:pt x="303" y="199"/>
                    <a:pt x="322" y="206"/>
                    <a:pt x="340" y="203"/>
                  </a:cubicBezTo>
                  <a:close/>
                  <a:moveTo>
                    <a:pt x="785" y="117"/>
                  </a:moveTo>
                  <a:cubicBezTo>
                    <a:pt x="788" y="118"/>
                    <a:pt x="792" y="118"/>
                    <a:pt x="795" y="117"/>
                  </a:cubicBezTo>
                  <a:cubicBezTo>
                    <a:pt x="840" y="101"/>
                    <a:pt x="886" y="98"/>
                    <a:pt x="933" y="100"/>
                  </a:cubicBezTo>
                  <a:cubicBezTo>
                    <a:pt x="943" y="101"/>
                    <a:pt x="948" y="85"/>
                    <a:pt x="938" y="80"/>
                  </a:cubicBezTo>
                  <a:cubicBezTo>
                    <a:pt x="895" y="62"/>
                    <a:pt x="849" y="60"/>
                    <a:pt x="803" y="70"/>
                  </a:cubicBezTo>
                  <a:cubicBezTo>
                    <a:pt x="802" y="67"/>
                    <a:pt x="800" y="65"/>
                    <a:pt x="798" y="63"/>
                  </a:cubicBezTo>
                  <a:cubicBezTo>
                    <a:pt x="792" y="59"/>
                    <a:pt x="784" y="57"/>
                    <a:pt x="777" y="58"/>
                  </a:cubicBezTo>
                  <a:cubicBezTo>
                    <a:pt x="776" y="57"/>
                    <a:pt x="776" y="56"/>
                    <a:pt x="776" y="55"/>
                  </a:cubicBezTo>
                  <a:cubicBezTo>
                    <a:pt x="773" y="43"/>
                    <a:pt x="752" y="41"/>
                    <a:pt x="750" y="55"/>
                  </a:cubicBezTo>
                  <a:cubicBezTo>
                    <a:pt x="745" y="85"/>
                    <a:pt x="743" y="115"/>
                    <a:pt x="737" y="145"/>
                  </a:cubicBezTo>
                  <a:cubicBezTo>
                    <a:pt x="733" y="173"/>
                    <a:pt x="721" y="189"/>
                    <a:pt x="702" y="209"/>
                  </a:cubicBezTo>
                  <a:cubicBezTo>
                    <a:pt x="673" y="241"/>
                    <a:pt x="644" y="277"/>
                    <a:pt x="637" y="320"/>
                  </a:cubicBezTo>
                  <a:cubicBezTo>
                    <a:pt x="616" y="322"/>
                    <a:pt x="595" y="324"/>
                    <a:pt x="577" y="330"/>
                  </a:cubicBezTo>
                  <a:cubicBezTo>
                    <a:pt x="565" y="334"/>
                    <a:pt x="564" y="351"/>
                    <a:pt x="577" y="354"/>
                  </a:cubicBezTo>
                  <a:cubicBezTo>
                    <a:pt x="588" y="357"/>
                    <a:pt x="601" y="359"/>
                    <a:pt x="613" y="359"/>
                  </a:cubicBezTo>
                  <a:cubicBezTo>
                    <a:pt x="604" y="370"/>
                    <a:pt x="602" y="389"/>
                    <a:pt x="617" y="398"/>
                  </a:cubicBezTo>
                  <a:cubicBezTo>
                    <a:pt x="620" y="399"/>
                    <a:pt x="623" y="416"/>
                    <a:pt x="625" y="425"/>
                  </a:cubicBezTo>
                  <a:cubicBezTo>
                    <a:pt x="619" y="445"/>
                    <a:pt x="622" y="467"/>
                    <a:pt x="624" y="487"/>
                  </a:cubicBezTo>
                  <a:cubicBezTo>
                    <a:pt x="628" y="518"/>
                    <a:pt x="633" y="548"/>
                    <a:pt x="639" y="578"/>
                  </a:cubicBezTo>
                  <a:cubicBezTo>
                    <a:pt x="642" y="592"/>
                    <a:pt x="645" y="606"/>
                    <a:pt x="648" y="620"/>
                  </a:cubicBezTo>
                  <a:cubicBezTo>
                    <a:pt x="648" y="622"/>
                    <a:pt x="650" y="626"/>
                    <a:pt x="651" y="631"/>
                  </a:cubicBezTo>
                  <a:cubicBezTo>
                    <a:pt x="648" y="633"/>
                    <a:pt x="645" y="635"/>
                    <a:pt x="643" y="636"/>
                  </a:cubicBezTo>
                  <a:cubicBezTo>
                    <a:pt x="636" y="641"/>
                    <a:pt x="628" y="646"/>
                    <a:pt x="621" y="651"/>
                  </a:cubicBezTo>
                  <a:cubicBezTo>
                    <a:pt x="613" y="654"/>
                    <a:pt x="606" y="659"/>
                    <a:pt x="600" y="668"/>
                  </a:cubicBezTo>
                  <a:cubicBezTo>
                    <a:pt x="586" y="687"/>
                    <a:pt x="613" y="713"/>
                    <a:pt x="632" y="700"/>
                  </a:cubicBezTo>
                  <a:cubicBezTo>
                    <a:pt x="636" y="697"/>
                    <a:pt x="640" y="695"/>
                    <a:pt x="644" y="692"/>
                  </a:cubicBezTo>
                  <a:cubicBezTo>
                    <a:pt x="650" y="692"/>
                    <a:pt x="661" y="691"/>
                    <a:pt x="664" y="690"/>
                  </a:cubicBezTo>
                  <a:cubicBezTo>
                    <a:pt x="673" y="688"/>
                    <a:pt x="683" y="684"/>
                    <a:pt x="689" y="676"/>
                  </a:cubicBezTo>
                  <a:cubicBezTo>
                    <a:pt x="696" y="669"/>
                    <a:pt x="699" y="660"/>
                    <a:pt x="700" y="652"/>
                  </a:cubicBezTo>
                  <a:cubicBezTo>
                    <a:pt x="705" y="647"/>
                    <a:pt x="710" y="642"/>
                    <a:pt x="714" y="636"/>
                  </a:cubicBezTo>
                  <a:cubicBezTo>
                    <a:pt x="729" y="610"/>
                    <a:pt x="711" y="572"/>
                    <a:pt x="704" y="546"/>
                  </a:cubicBezTo>
                  <a:cubicBezTo>
                    <a:pt x="695" y="510"/>
                    <a:pt x="686" y="474"/>
                    <a:pt x="676" y="438"/>
                  </a:cubicBezTo>
                  <a:cubicBezTo>
                    <a:pt x="671" y="414"/>
                    <a:pt x="668" y="386"/>
                    <a:pt x="653" y="368"/>
                  </a:cubicBezTo>
                  <a:cubicBezTo>
                    <a:pt x="651" y="365"/>
                    <a:pt x="649" y="362"/>
                    <a:pt x="646" y="360"/>
                  </a:cubicBezTo>
                  <a:cubicBezTo>
                    <a:pt x="662" y="369"/>
                    <a:pt x="689" y="360"/>
                    <a:pt x="687" y="338"/>
                  </a:cubicBezTo>
                  <a:cubicBezTo>
                    <a:pt x="690" y="285"/>
                    <a:pt x="737" y="254"/>
                    <a:pt x="764" y="213"/>
                  </a:cubicBezTo>
                  <a:cubicBezTo>
                    <a:pt x="782" y="187"/>
                    <a:pt x="787" y="152"/>
                    <a:pt x="785" y="117"/>
                  </a:cubicBezTo>
                  <a:close/>
                  <a:moveTo>
                    <a:pt x="650" y="48"/>
                  </a:moveTo>
                  <a:cubicBezTo>
                    <a:pt x="665" y="46"/>
                    <a:pt x="680" y="46"/>
                    <a:pt x="694" y="47"/>
                  </a:cubicBezTo>
                  <a:cubicBezTo>
                    <a:pt x="709" y="48"/>
                    <a:pt x="720" y="52"/>
                    <a:pt x="733" y="43"/>
                  </a:cubicBezTo>
                  <a:cubicBezTo>
                    <a:pt x="743" y="37"/>
                    <a:pt x="744" y="24"/>
                    <a:pt x="737" y="15"/>
                  </a:cubicBezTo>
                  <a:cubicBezTo>
                    <a:pt x="724" y="0"/>
                    <a:pt x="702" y="2"/>
                    <a:pt x="683" y="2"/>
                  </a:cubicBezTo>
                  <a:cubicBezTo>
                    <a:pt x="662" y="3"/>
                    <a:pt x="640" y="6"/>
                    <a:pt x="619" y="12"/>
                  </a:cubicBezTo>
                  <a:cubicBezTo>
                    <a:pt x="594" y="20"/>
                    <a:pt x="541" y="37"/>
                    <a:pt x="546" y="70"/>
                  </a:cubicBezTo>
                  <a:cubicBezTo>
                    <a:pt x="548" y="79"/>
                    <a:pt x="560" y="79"/>
                    <a:pt x="565" y="72"/>
                  </a:cubicBezTo>
                  <a:cubicBezTo>
                    <a:pt x="570" y="64"/>
                    <a:pt x="595" y="60"/>
                    <a:pt x="605" y="57"/>
                  </a:cubicBezTo>
                  <a:cubicBezTo>
                    <a:pt x="619" y="53"/>
                    <a:pt x="635" y="50"/>
                    <a:pt x="650" y="48"/>
                  </a:cubicBezTo>
                  <a:close/>
                  <a:moveTo>
                    <a:pt x="1330" y="393"/>
                  </a:moveTo>
                  <a:cubicBezTo>
                    <a:pt x="1290" y="371"/>
                    <a:pt x="1242" y="401"/>
                    <a:pt x="1206" y="419"/>
                  </a:cubicBezTo>
                  <a:cubicBezTo>
                    <a:pt x="1159" y="442"/>
                    <a:pt x="1112" y="467"/>
                    <a:pt x="1064" y="489"/>
                  </a:cubicBezTo>
                  <a:cubicBezTo>
                    <a:pt x="1022" y="508"/>
                    <a:pt x="985" y="505"/>
                    <a:pt x="943" y="485"/>
                  </a:cubicBezTo>
                  <a:cubicBezTo>
                    <a:pt x="904" y="467"/>
                    <a:pt x="868" y="445"/>
                    <a:pt x="826" y="435"/>
                  </a:cubicBezTo>
                  <a:cubicBezTo>
                    <a:pt x="809" y="432"/>
                    <a:pt x="791" y="446"/>
                    <a:pt x="796" y="465"/>
                  </a:cubicBezTo>
                  <a:cubicBezTo>
                    <a:pt x="804" y="487"/>
                    <a:pt x="812" y="510"/>
                    <a:pt x="815" y="534"/>
                  </a:cubicBezTo>
                  <a:cubicBezTo>
                    <a:pt x="818" y="557"/>
                    <a:pt x="799" y="568"/>
                    <a:pt x="781" y="579"/>
                  </a:cubicBezTo>
                  <a:cubicBezTo>
                    <a:pt x="769" y="586"/>
                    <a:pt x="768" y="599"/>
                    <a:pt x="772" y="610"/>
                  </a:cubicBezTo>
                  <a:cubicBezTo>
                    <a:pt x="786" y="642"/>
                    <a:pt x="798" y="676"/>
                    <a:pt x="817" y="704"/>
                  </a:cubicBezTo>
                  <a:cubicBezTo>
                    <a:pt x="828" y="720"/>
                    <a:pt x="850" y="710"/>
                    <a:pt x="847" y="692"/>
                  </a:cubicBezTo>
                  <a:cubicBezTo>
                    <a:pt x="842" y="663"/>
                    <a:pt x="831" y="636"/>
                    <a:pt x="820" y="609"/>
                  </a:cubicBezTo>
                  <a:cubicBezTo>
                    <a:pt x="839" y="596"/>
                    <a:pt x="855" y="580"/>
                    <a:pt x="861" y="558"/>
                  </a:cubicBezTo>
                  <a:cubicBezTo>
                    <a:pt x="865" y="539"/>
                    <a:pt x="862" y="517"/>
                    <a:pt x="856" y="497"/>
                  </a:cubicBezTo>
                  <a:cubicBezTo>
                    <a:pt x="881" y="508"/>
                    <a:pt x="905" y="522"/>
                    <a:pt x="930" y="534"/>
                  </a:cubicBezTo>
                  <a:cubicBezTo>
                    <a:pt x="971" y="551"/>
                    <a:pt x="1012" y="559"/>
                    <a:pt x="1055" y="546"/>
                  </a:cubicBezTo>
                  <a:cubicBezTo>
                    <a:pt x="1103" y="531"/>
                    <a:pt x="1148" y="504"/>
                    <a:pt x="1193" y="482"/>
                  </a:cubicBezTo>
                  <a:cubicBezTo>
                    <a:pt x="1216" y="470"/>
                    <a:pt x="1239" y="458"/>
                    <a:pt x="1263" y="448"/>
                  </a:cubicBezTo>
                  <a:cubicBezTo>
                    <a:pt x="1285" y="438"/>
                    <a:pt x="1309" y="434"/>
                    <a:pt x="1330" y="421"/>
                  </a:cubicBezTo>
                  <a:cubicBezTo>
                    <a:pt x="1339" y="415"/>
                    <a:pt x="1341" y="400"/>
                    <a:pt x="1330" y="393"/>
                  </a:cubicBezTo>
                  <a:close/>
                  <a:moveTo>
                    <a:pt x="863" y="291"/>
                  </a:moveTo>
                  <a:cubicBezTo>
                    <a:pt x="857" y="315"/>
                    <a:pt x="856" y="337"/>
                    <a:pt x="861" y="361"/>
                  </a:cubicBezTo>
                  <a:cubicBezTo>
                    <a:pt x="864" y="375"/>
                    <a:pt x="884" y="370"/>
                    <a:pt x="886" y="357"/>
                  </a:cubicBezTo>
                  <a:cubicBezTo>
                    <a:pt x="887" y="340"/>
                    <a:pt x="892" y="322"/>
                    <a:pt x="899" y="307"/>
                  </a:cubicBezTo>
                  <a:cubicBezTo>
                    <a:pt x="903" y="298"/>
                    <a:pt x="903" y="290"/>
                    <a:pt x="896" y="283"/>
                  </a:cubicBezTo>
                  <a:cubicBezTo>
                    <a:pt x="893" y="279"/>
                    <a:pt x="888" y="277"/>
                    <a:pt x="882" y="277"/>
                  </a:cubicBezTo>
                  <a:cubicBezTo>
                    <a:pt x="874" y="277"/>
                    <a:pt x="866" y="283"/>
                    <a:pt x="863" y="291"/>
                  </a:cubicBezTo>
                  <a:close/>
                  <a:moveTo>
                    <a:pt x="200" y="366"/>
                  </a:moveTo>
                  <a:cubicBezTo>
                    <a:pt x="171" y="362"/>
                    <a:pt x="141" y="352"/>
                    <a:pt x="112" y="351"/>
                  </a:cubicBezTo>
                  <a:cubicBezTo>
                    <a:pt x="97" y="350"/>
                    <a:pt x="95" y="369"/>
                    <a:pt x="105" y="376"/>
                  </a:cubicBezTo>
                  <a:cubicBezTo>
                    <a:pt x="129" y="393"/>
                    <a:pt x="161" y="401"/>
                    <a:pt x="189" y="407"/>
                  </a:cubicBezTo>
                  <a:cubicBezTo>
                    <a:pt x="204" y="411"/>
                    <a:pt x="219" y="414"/>
                    <a:pt x="235" y="414"/>
                  </a:cubicBezTo>
                  <a:cubicBezTo>
                    <a:pt x="249" y="413"/>
                    <a:pt x="263" y="408"/>
                    <a:pt x="278" y="408"/>
                  </a:cubicBezTo>
                  <a:cubicBezTo>
                    <a:pt x="309" y="407"/>
                    <a:pt x="342" y="421"/>
                    <a:pt x="372" y="428"/>
                  </a:cubicBezTo>
                  <a:cubicBezTo>
                    <a:pt x="397" y="435"/>
                    <a:pt x="437" y="454"/>
                    <a:pt x="461" y="439"/>
                  </a:cubicBezTo>
                  <a:cubicBezTo>
                    <a:pt x="470" y="434"/>
                    <a:pt x="473" y="423"/>
                    <a:pt x="468" y="414"/>
                  </a:cubicBezTo>
                  <a:cubicBezTo>
                    <a:pt x="468" y="413"/>
                    <a:pt x="467" y="412"/>
                    <a:pt x="466" y="411"/>
                  </a:cubicBezTo>
                  <a:cubicBezTo>
                    <a:pt x="470" y="401"/>
                    <a:pt x="466" y="388"/>
                    <a:pt x="454" y="383"/>
                  </a:cubicBezTo>
                  <a:cubicBezTo>
                    <a:pt x="423" y="372"/>
                    <a:pt x="385" y="370"/>
                    <a:pt x="353" y="365"/>
                  </a:cubicBezTo>
                  <a:cubicBezTo>
                    <a:pt x="325" y="361"/>
                    <a:pt x="293" y="353"/>
                    <a:pt x="266" y="361"/>
                  </a:cubicBezTo>
                  <a:cubicBezTo>
                    <a:pt x="244" y="364"/>
                    <a:pt x="223" y="369"/>
                    <a:pt x="200" y="366"/>
                  </a:cubicBezTo>
                  <a:close/>
                  <a:moveTo>
                    <a:pt x="1111" y="323"/>
                  </a:moveTo>
                  <a:cubicBezTo>
                    <a:pt x="1133" y="333"/>
                    <a:pt x="1166" y="336"/>
                    <a:pt x="1189" y="327"/>
                  </a:cubicBezTo>
                  <a:cubicBezTo>
                    <a:pt x="1212" y="318"/>
                    <a:pt x="1232" y="292"/>
                    <a:pt x="1227" y="267"/>
                  </a:cubicBezTo>
                  <a:cubicBezTo>
                    <a:pt x="1226" y="261"/>
                    <a:pt x="1223" y="258"/>
                    <a:pt x="1220" y="255"/>
                  </a:cubicBezTo>
                  <a:cubicBezTo>
                    <a:pt x="1228" y="249"/>
                    <a:pt x="1235" y="241"/>
                    <a:pt x="1243" y="235"/>
                  </a:cubicBezTo>
                  <a:cubicBezTo>
                    <a:pt x="1256" y="225"/>
                    <a:pt x="1269" y="215"/>
                    <a:pt x="1281" y="206"/>
                  </a:cubicBezTo>
                  <a:cubicBezTo>
                    <a:pt x="1292" y="198"/>
                    <a:pt x="1287" y="178"/>
                    <a:pt x="1272" y="183"/>
                  </a:cubicBezTo>
                  <a:cubicBezTo>
                    <a:pt x="1255" y="188"/>
                    <a:pt x="1238" y="195"/>
                    <a:pt x="1223" y="205"/>
                  </a:cubicBezTo>
                  <a:cubicBezTo>
                    <a:pt x="1208" y="214"/>
                    <a:pt x="1191" y="224"/>
                    <a:pt x="1182" y="240"/>
                  </a:cubicBezTo>
                  <a:cubicBezTo>
                    <a:pt x="1177" y="249"/>
                    <a:pt x="1180" y="258"/>
                    <a:pt x="1187" y="262"/>
                  </a:cubicBezTo>
                  <a:cubicBezTo>
                    <a:pt x="1182" y="269"/>
                    <a:pt x="1178" y="278"/>
                    <a:pt x="1170" y="282"/>
                  </a:cubicBezTo>
                  <a:cubicBezTo>
                    <a:pt x="1159" y="288"/>
                    <a:pt x="1136" y="283"/>
                    <a:pt x="1126" y="279"/>
                  </a:cubicBezTo>
                  <a:cubicBezTo>
                    <a:pt x="1094" y="264"/>
                    <a:pt x="1105" y="227"/>
                    <a:pt x="1090" y="201"/>
                  </a:cubicBezTo>
                  <a:cubicBezTo>
                    <a:pt x="1088" y="197"/>
                    <a:pt x="1083" y="195"/>
                    <a:pt x="1079" y="198"/>
                  </a:cubicBezTo>
                  <a:cubicBezTo>
                    <a:pt x="1035" y="230"/>
                    <a:pt x="1070" y="305"/>
                    <a:pt x="1111" y="323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pic>
        <p:nvPicPr>
          <p:cNvPr id="2" name="Zvu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4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2"/>
    </mc:Choice>
    <mc:Fallback>
      <p:transition spd="slow" advTm="8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13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si mám zopakovat z bakalářského studia?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13"/>
          </p:nvPr>
        </p:nvSpPr>
        <p:spPr>
          <a:xfrm>
            <a:off x="480000" y="1080000"/>
            <a:ext cx="11232000" cy="5472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cs-CZ" dirty="0"/>
              <a:t>Popisná statistika</a:t>
            </a:r>
          </a:p>
          <a:p>
            <a:pPr lvl="1">
              <a:spcAft>
                <a:spcPts val="600"/>
              </a:spcAft>
            </a:pPr>
            <a:r>
              <a:rPr lang="cs-CZ" dirty="0"/>
              <a:t>Statistiky</a:t>
            </a:r>
          </a:p>
          <a:p>
            <a:pPr lvl="1">
              <a:spcAft>
                <a:spcPts val="600"/>
              </a:spcAft>
            </a:pPr>
            <a:r>
              <a:rPr lang="cs-CZ" dirty="0"/>
              <a:t>Tabulky četností</a:t>
            </a:r>
          </a:p>
          <a:p>
            <a:pPr lvl="1">
              <a:spcAft>
                <a:spcPts val="600"/>
              </a:spcAft>
            </a:pPr>
            <a:r>
              <a:rPr lang="cs-CZ" dirty="0"/>
              <a:t>Míry polohy, variability, šikmosti a špičatosti</a:t>
            </a:r>
          </a:p>
          <a:p>
            <a:pPr>
              <a:spcAft>
                <a:spcPts val="600"/>
              </a:spcAft>
            </a:pPr>
            <a:endParaRPr lang="cs-CZ" sz="2200" dirty="0">
              <a:solidFill>
                <a:srgbClr val="536278"/>
              </a:solidFill>
            </a:endParaRPr>
          </a:p>
          <a:p>
            <a:pPr>
              <a:spcAft>
                <a:spcPts val="600"/>
              </a:spcAft>
            </a:pPr>
            <a:r>
              <a:rPr lang="cs-CZ" sz="2200" dirty="0">
                <a:solidFill>
                  <a:srgbClr val="536278"/>
                </a:solidFill>
              </a:rPr>
              <a:t>Matematická statistika a pravděpodobnost</a:t>
            </a:r>
          </a:p>
          <a:p>
            <a:pPr lvl="1">
              <a:spcAft>
                <a:spcPts val="600"/>
              </a:spcAft>
            </a:pPr>
            <a:r>
              <a:rPr lang="cs-CZ" dirty="0">
                <a:solidFill>
                  <a:srgbClr val="536278"/>
                </a:solidFill>
              </a:rPr>
              <a:t>Náhodné veličiny, značení… </a:t>
            </a:r>
            <a:r>
              <a:rPr lang="cs-CZ" i="1" dirty="0">
                <a:solidFill>
                  <a:srgbClr val="536278"/>
                </a:solidFill>
              </a:rPr>
              <a:t>X, </a:t>
            </a:r>
            <a:r>
              <a:rPr lang="cs-CZ" b="1" dirty="0">
                <a:solidFill>
                  <a:srgbClr val="536278"/>
                </a:solidFill>
              </a:rPr>
              <a:t>X, x, </a:t>
            </a:r>
          </a:p>
          <a:p>
            <a:pPr lvl="1">
              <a:spcAft>
                <a:spcPts val="600"/>
              </a:spcAft>
            </a:pPr>
            <a:r>
              <a:rPr lang="cs-CZ" dirty="0">
                <a:solidFill>
                  <a:srgbClr val="536278"/>
                </a:solidFill>
              </a:rPr>
              <a:t>Způsoby výběrů</a:t>
            </a:r>
          </a:p>
          <a:p>
            <a:pPr lvl="1">
              <a:spcAft>
                <a:spcPts val="600"/>
              </a:spcAft>
            </a:pPr>
            <a:r>
              <a:rPr lang="cs-CZ" dirty="0">
                <a:solidFill>
                  <a:srgbClr val="536278"/>
                </a:solidFill>
              </a:rPr>
              <a:t>Testování hypotéz a intervalové odhady</a:t>
            </a:r>
          </a:p>
          <a:p>
            <a:pPr lvl="1">
              <a:spcAft>
                <a:spcPts val="600"/>
              </a:spcAft>
            </a:pPr>
            <a:endParaRPr lang="cs-CZ" dirty="0">
              <a:solidFill>
                <a:srgbClr val="536278"/>
              </a:solidFill>
            </a:endParaRPr>
          </a:p>
          <a:p>
            <a:pPr marL="324000" lvl="1" indent="0">
              <a:spcAft>
                <a:spcPts val="600"/>
              </a:spcAft>
              <a:buNone/>
            </a:pPr>
            <a:r>
              <a:rPr lang="cs-CZ" b="1" dirty="0">
                <a:solidFill>
                  <a:srgbClr val="536278"/>
                </a:solidFill>
              </a:rPr>
              <a:t>Trochu mi pomůže </a:t>
            </a:r>
            <a:r>
              <a:rPr lang="cs-CZ" b="1" dirty="0" err="1">
                <a:solidFill>
                  <a:srgbClr val="536278"/>
                </a:solidFill>
              </a:rPr>
              <a:t>bookkit</a:t>
            </a:r>
            <a:r>
              <a:rPr lang="cs-CZ" b="1" dirty="0">
                <a:solidFill>
                  <a:srgbClr val="536278"/>
                </a:solidFill>
              </a:rPr>
              <a:t> -&gt; je tam shrnutí něčeho mála. Pokud tomu ale nerozumím, mám problém -&gt; </a:t>
            </a:r>
            <a:r>
              <a:rPr lang="cs-CZ" b="1" dirty="0" err="1">
                <a:solidFill>
                  <a:srgbClr val="536278"/>
                </a:solidFill>
              </a:rPr>
              <a:t>googluji</a:t>
            </a:r>
            <a:r>
              <a:rPr lang="cs-CZ" b="1" dirty="0">
                <a:solidFill>
                  <a:srgbClr val="536278"/>
                </a:solidFill>
              </a:rPr>
              <a:t>, čtu a pak se ptám ;)</a:t>
            </a:r>
          </a:p>
        </p:txBody>
      </p:sp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35"/>
    </mc:Choice>
    <mc:Fallback>
      <p:transition spd="slow" advTm="72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14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Statistika v praxi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13"/>
          </p:nvPr>
        </p:nvSpPr>
        <p:spPr>
          <a:xfrm>
            <a:off x="480000" y="1078328"/>
            <a:ext cx="11232000" cy="5472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cs-CZ" dirty="0"/>
              <a:t>Oficiální statistika</a:t>
            </a:r>
          </a:p>
          <a:p>
            <a:pPr lvl="1">
              <a:spcAft>
                <a:spcPts val="600"/>
              </a:spcAft>
            </a:pPr>
            <a:r>
              <a:rPr lang="cs-CZ" sz="1800" dirty="0">
                <a:solidFill>
                  <a:srgbClr val="536278"/>
                </a:solidFill>
              </a:rPr>
              <a:t>Státní statistická služba – Český statistický úřad a ministerstva</a:t>
            </a:r>
          </a:p>
          <a:p>
            <a:pPr lvl="1">
              <a:spcAft>
                <a:spcPts val="600"/>
              </a:spcAft>
            </a:pPr>
            <a:r>
              <a:rPr lang="cs-CZ" sz="1800" dirty="0">
                <a:solidFill>
                  <a:srgbClr val="536278"/>
                </a:solidFill>
              </a:rPr>
              <a:t>Česká národní banka</a:t>
            </a:r>
          </a:p>
          <a:p>
            <a:pPr lvl="1">
              <a:spcAft>
                <a:spcPts val="600"/>
              </a:spcAft>
            </a:pPr>
            <a:endParaRPr lang="cs-CZ" sz="1400" dirty="0">
              <a:solidFill>
                <a:srgbClr val="536278"/>
              </a:solidFill>
            </a:endParaRPr>
          </a:p>
          <a:p>
            <a:pPr marL="288000" lvl="1" indent="-288000">
              <a:spcAft>
                <a:spcPts val="600"/>
              </a:spcAft>
              <a:buClr>
                <a:srgbClr val="00A4C7"/>
              </a:buClr>
            </a:pPr>
            <a:r>
              <a:rPr lang="cs-CZ" sz="2400" dirty="0">
                <a:solidFill>
                  <a:srgbClr val="536278"/>
                </a:solidFill>
              </a:rPr>
              <a:t>Komerční statistika</a:t>
            </a:r>
          </a:p>
          <a:p>
            <a:pPr lvl="1">
              <a:spcAft>
                <a:spcPts val="600"/>
              </a:spcAft>
            </a:pPr>
            <a:r>
              <a:rPr lang="cs-CZ" sz="1800" dirty="0">
                <a:solidFill>
                  <a:srgbClr val="536278"/>
                </a:solidFill>
              </a:rPr>
              <a:t>Výzkumy veřejného mínění</a:t>
            </a:r>
          </a:p>
          <a:p>
            <a:pPr lvl="1">
              <a:spcAft>
                <a:spcPts val="600"/>
              </a:spcAft>
            </a:pPr>
            <a:r>
              <a:rPr lang="cs-CZ" sz="1800" dirty="0">
                <a:solidFill>
                  <a:srgbClr val="536278"/>
                </a:solidFill>
              </a:rPr>
              <a:t>Data </a:t>
            </a:r>
            <a:r>
              <a:rPr lang="cs-CZ" sz="1800" dirty="0" err="1">
                <a:solidFill>
                  <a:srgbClr val="536278"/>
                </a:solidFill>
              </a:rPr>
              <a:t>mining</a:t>
            </a:r>
            <a:r>
              <a:rPr lang="cs-CZ" sz="1800" dirty="0">
                <a:solidFill>
                  <a:srgbClr val="536278"/>
                </a:solidFill>
              </a:rPr>
              <a:t> v bankách, pojišťovnách</a:t>
            </a:r>
          </a:p>
          <a:p>
            <a:pPr lvl="1">
              <a:spcAft>
                <a:spcPts val="600"/>
              </a:spcAft>
            </a:pPr>
            <a:r>
              <a:rPr lang="cs-CZ" sz="1800" dirty="0">
                <a:solidFill>
                  <a:srgbClr val="536278"/>
                </a:solidFill>
              </a:rPr>
              <a:t>Specializované firmy</a:t>
            </a:r>
          </a:p>
        </p:txBody>
      </p:sp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1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48"/>
    </mc:Choice>
    <mc:Fallback>
      <p:transition spd="slow" advTm="5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15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 čemu slouží moderní statistické metody?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13"/>
          </p:nvPr>
        </p:nvSpPr>
        <p:spPr>
          <a:xfrm>
            <a:off x="480000" y="1087120"/>
            <a:ext cx="11232000" cy="54720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cs-CZ" sz="2200" dirty="0"/>
              <a:t>Analýza dat  - prakticky kdekoli</a:t>
            </a:r>
          </a:p>
          <a:p>
            <a:pPr>
              <a:spcAft>
                <a:spcPts val="1200"/>
              </a:spcAft>
            </a:pPr>
            <a:r>
              <a:rPr lang="cs-CZ" sz="2200" dirty="0"/>
              <a:t>Hledání podvodů (logistická regrese) v pojišťovnách a bankách</a:t>
            </a:r>
          </a:p>
          <a:p>
            <a:pPr>
              <a:spcAft>
                <a:spcPts val="1200"/>
              </a:spcAft>
            </a:pPr>
            <a:r>
              <a:rPr lang="cs-CZ" sz="2200" dirty="0">
                <a:solidFill>
                  <a:srgbClr val="536278"/>
                </a:solidFill>
              </a:rPr>
              <a:t>Analýza šancí přežití nejen v medicíně (diskriminační analýza)</a:t>
            </a:r>
          </a:p>
          <a:p>
            <a:pPr>
              <a:spcAft>
                <a:spcPts val="1200"/>
              </a:spcAft>
            </a:pPr>
            <a:r>
              <a:rPr lang="cs-CZ" sz="2200" dirty="0"/>
              <a:t>Hledání společných skrytých (latentních) faktorů lidského chování v psychologii a sociologii (faktorová analýza)</a:t>
            </a:r>
          </a:p>
          <a:p>
            <a:pPr>
              <a:spcAft>
                <a:spcPts val="1200"/>
              </a:spcAft>
            </a:pPr>
            <a:r>
              <a:rPr lang="cs-CZ" sz="2200" dirty="0">
                <a:solidFill>
                  <a:srgbClr val="536278"/>
                </a:solidFill>
              </a:rPr>
              <a:t>Kontrola jakosti a hledání závislosti mezi veličinami (regresní analýza)</a:t>
            </a:r>
          </a:p>
          <a:p>
            <a:pPr>
              <a:spcAft>
                <a:spcPts val="1200"/>
              </a:spcAft>
            </a:pPr>
            <a:r>
              <a:rPr lang="cs-CZ" sz="2200" dirty="0"/>
              <a:t>Hledání podobných objektů a jejich třídění do skupin (shluková analýza)</a:t>
            </a:r>
          </a:p>
          <a:p>
            <a:pPr>
              <a:spcAft>
                <a:spcPts val="1200"/>
              </a:spcAft>
            </a:pPr>
            <a:r>
              <a:rPr lang="cs-CZ" sz="2200" dirty="0"/>
              <a:t>Zpracování </a:t>
            </a:r>
            <a:r>
              <a:rPr lang="cs-CZ" sz="2200" dirty="0" err="1"/>
              <a:t>BigDat</a:t>
            </a:r>
            <a:r>
              <a:rPr lang="cs-CZ" sz="2200" dirty="0"/>
              <a:t> (údaje o pohybech mobilních telefonů, třídění neznámých výrobků, apod.)</a:t>
            </a:r>
          </a:p>
          <a:p>
            <a:pPr>
              <a:spcAft>
                <a:spcPts val="1200"/>
              </a:spcAft>
            </a:pPr>
            <a:r>
              <a:rPr lang="cs-CZ" sz="2200" dirty="0">
                <a:solidFill>
                  <a:srgbClr val="536278"/>
                </a:solidFill>
              </a:rPr>
              <a:t>Rozpoznávání značek vozidel a rozpoznávání obličejů + strojové učení (</a:t>
            </a:r>
            <a:r>
              <a:rPr lang="cs-CZ" sz="2200" dirty="0" err="1">
                <a:solidFill>
                  <a:srgbClr val="536278"/>
                </a:solidFill>
              </a:rPr>
              <a:t>machine</a:t>
            </a:r>
            <a:r>
              <a:rPr lang="cs-CZ" sz="2200" dirty="0">
                <a:solidFill>
                  <a:srgbClr val="536278"/>
                </a:solidFill>
              </a:rPr>
              <a:t> </a:t>
            </a:r>
            <a:r>
              <a:rPr lang="cs-CZ" sz="2200" dirty="0" err="1">
                <a:solidFill>
                  <a:srgbClr val="536278"/>
                </a:solidFill>
              </a:rPr>
              <a:t>learning</a:t>
            </a:r>
            <a:r>
              <a:rPr lang="cs-CZ" sz="2200" dirty="0">
                <a:solidFill>
                  <a:srgbClr val="536278"/>
                </a:solidFill>
              </a:rPr>
              <a:t>) využívá rozhodovacích stromů a </a:t>
            </a:r>
            <a:r>
              <a:rPr lang="cs-CZ" sz="2200" dirty="0"/>
              <a:t>neuronové sítě</a:t>
            </a:r>
          </a:p>
          <a:p>
            <a:pPr>
              <a:spcAft>
                <a:spcPts val="1200"/>
              </a:spcAft>
            </a:pPr>
            <a:endParaRPr lang="cs-CZ" sz="2200" dirty="0">
              <a:solidFill>
                <a:srgbClr val="536278"/>
              </a:solidFill>
            </a:endParaRPr>
          </a:p>
        </p:txBody>
      </p:sp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38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394"/>
    </mc:Choice>
    <mc:Fallback>
      <p:transition spd="slow" advTm="161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má tedy vlastně budoucnost?</a:t>
            </a:r>
            <a:br>
              <a:rPr lang="cs-CZ" dirty="0"/>
            </a:br>
            <a:r>
              <a:rPr lang="cs-CZ" dirty="0"/>
              <a:t>Datová analýza?</a:t>
            </a:r>
          </a:p>
        </p:txBody>
      </p:sp>
      <p:grpSp>
        <p:nvGrpSpPr>
          <p:cNvPr id="8" name="Skupina 7"/>
          <p:cNvGrpSpPr/>
          <p:nvPr/>
        </p:nvGrpSpPr>
        <p:grpSpPr>
          <a:xfrm>
            <a:off x="6145124" y="1499913"/>
            <a:ext cx="5029200" cy="2962574"/>
            <a:chOff x="6541939" y="2069262"/>
            <a:chExt cx="5029200" cy="296257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939" y="2069262"/>
              <a:ext cx="5029200" cy="2857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6541939" y="2218787"/>
              <a:ext cx="5029200" cy="2813049"/>
            </a:xfrm>
            <a:custGeom>
              <a:avLst/>
              <a:gdLst>
                <a:gd name="T0" fmla="*/ 104 w 1341"/>
                <a:gd name="T1" fmla="*/ 546 h 750"/>
                <a:gd name="T2" fmla="*/ 111 w 1341"/>
                <a:gd name="T3" fmla="*/ 532 h 750"/>
                <a:gd name="T4" fmla="*/ 157 w 1341"/>
                <a:gd name="T5" fmla="*/ 568 h 750"/>
                <a:gd name="T6" fmla="*/ 367 w 1341"/>
                <a:gd name="T7" fmla="*/ 593 h 750"/>
                <a:gd name="T8" fmla="*/ 244 w 1341"/>
                <a:gd name="T9" fmla="*/ 664 h 750"/>
                <a:gd name="T10" fmla="*/ 243 w 1341"/>
                <a:gd name="T11" fmla="*/ 663 h 750"/>
                <a:gd name="T12" fmla="*/ 200 w 1341"/>
                <a:gd name="T13" fmla="*/ 664 h 750"/>
                <a:gd name="T14" fmla="*/ 188 w 1341"/>
                <a:gd name="T15" fmla="*/ 679 h 750"/>
                <a:gd name="T16" fmla="*/ 141 w 1341"/>
                <a:gd name="T17" fmla="*/ 729 h 750"/>
                <a:gd name="T18" fmla="*/ 236 w 1341"/>
                <a:gd name="T19" fmla="*/ 708 h 750"/>
                <a:gd name="T20" fmla="*/ 241 w 1341"/>
                <a:gd name="T21" fmla="*/ 689 h 750"/>
                <a:gd name="T22" fmla="*/ 339 w 1341"/>
                <a:gd name="T23" fmla="*/ 633 h 750"/>
                <a:gd name="T24" fmla="*/ 413 w 1341"/>
                <a:gd name="T25" fmla="*/ 573 h 750"/>
                <a:gd name="T26" fmla="*/ 486 w 1341"/>
                <a:gd name="T27" fmla="*/ 627 h 750"/>
                <a:gd name="T28" fmla="*/ 54 w 1341"/>
                <a:gd name="T29" fmla="*/ 256 h 750"/>
                <a:gd name="T30" fmla="*/ 141 w 1341"/>
                <a:gd name="T31" fmla="*/ 152 h 750"/>
                <a:gd name="T32" fmla="*/ 8 w 1341"/>
                <a:gd name="T33" fmla="*/ 128 h 750"/>
                <a:gd name="T34" fmla="*/ 183 w 1341"/>
                <a:gd name="T35" fmla="*/ 95 h 750"/>
                <a:gd name="T36" fmla="*/ 222 w 1341"/>
                <a:gd name="T37" fmla="*/ 218 h 750"/>
                <a:gd name="T38" fmla="*/ 171 w 1341"/>
                <a:gd name="T39" fmla="*/ 245 h 750"/>
                <a:gd name="T40" fmla="*/ 340 w 1341"/>
                <a:gd name="T41" fmla="*/ 203 h 750"/>
                <a:gd name="T42" fmla="*/ 349 w 1341"/>
                <a:gd name="T43" fmla="*/ 53 h 750"/>
                <a:gd name="T44" fmla="*/ 785 w 1341"/>
                <a:gd name="T45" fmla="*/ 117 h 750"/>
                <a:gd name="T46" fmla="*/ 803 w 1341"/>
                <a:gd name="T47" fmla="*/ 70 h 750"/>
                <a:gd name="T48" fmla="*/ 750 w 1341"/>
                <a:gd name="T49" fmla="*/ 55 h 750"/>
                <a:gd name="T50" fmla="*/ 577 w 1341"/>
                <a:gd name="T51" fmla="*/ 330 h 750"/>
                <a:gd name="T52" fmla="*/ 625 w 1341"/>
                <a:gd name="T53" fmla="*/ 425 h 750"/>
                <a:gd name="T54" fmla="*/ 651 w 1341"/>
                <a:gd name="T55" fmla="*/ 631 h 750"/>
                <a:gd name="T56" fmla="*/ 632 w 1341"/>
                <a:gd name="T57" fmla="*/ 700 h 750"/>
                <a:gd name="T58" fmla="*/ 700 w 1341"/>
                <a:gd name="T59" fmla="*/ 652 h 750"/>
                <a:gd name="T60" fmla="*/ 653 w 1341"/>
                <a:gd name="T61" fmla="*/ 368 h 750"/>
                <a:gd name="T62" fmla="*/ 785 w 1341"/>
                <a:gd name="T63" fmla="*/ 117 h 750"/>
                <a:gd name="T64" fmla="*/ 737 w 1341"/>
                <a:gd name="T65" fmla="*/ 15 h 750"/>
                <a:gd name="T66" fmla="*/ 565 w 1341"/>
                <a:gd name="T67" fmla="*/ 72 h 750"/>
                <a:gd name="T68" fmla="*/ 1206 w 1341"/>
                <a:gd name="T69" fmla="*/ 419 h 750"/>
                <a:gd name="T70" fmla="*/ 796 w 1341"/>
                <a:gd name="T71" fmla="*/ 465 h 750"/>
                <a:gd name="T72" fmla="*/ 817 w 1341"/>
                <a:gd name="T73" fmla="*/ 704 h 750"/>
                <a:gd name="T74" fmla="*/ 856 w 1341"/>
                <a:gd name="T75" fmla="*/ 497 h 750"/>
                <a:gd name="T76" fmla="*/ 1263 w 1341"/>
                <a:gd name="T77" fmla="*/ 448 h 750"/>
                <a:gd name="T78" fmla="*/ 861 w 1341"/>
                <a:gd name="T79" fmla="*/ 361 h 750"/>
                <a:gd name="T80" fmla="*/ 882 w 1341"/>
                <a:gd name="T81" fmla="*/ 277 h 750"/>
                <a:gd name="T82" fmla="*/ 105 w 1341"/>
                <a:gd name="T83" fmla="*/ 376 h 750"/>
                <a:gd name="T84" fmla="*/ 372 w 1341"/>
                <a:gd name="T85" fmla="*/ 428 h 750"/>
                <a:gd name="T86" fmla="*/ 454 w 1341"/>
                <a:gd name="T87" fmla="*/ 383 h 750"/>
                <a:gd name="T88" fmla="*/ 1111 w 1341"/>
                <a:gd name="T89" fmla="*/ 323 h 750"/>
                <a:gd name="T90" fmla="*/ 1243 w 1341"/>
                <a:gd name="T91" fmla="*/ 235 h 750"/>
                <a:gd name="T92" fmla="*/ 1182 w 1341"/>
                <a:gd name="T93" fmla="*/ 240 h 750"/>
                <a:gd name="T94" fmla="*/ 1090 w 1341"/>
                <a:gd name="T95" fmla="*/ 201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750">
                  <a:moveTo>
                    <a:pt x="123" y="596"/>
                  </a:moveTo>
                  <a:cubicBezTo>
                    <a:pt x="108" y="600"/>
                    <a:pt x="90" y="597"/>
                    <a:pt x="79" y="586"/>
                  </a:cubicBezTo>
                  <a:cubicBezTo>
                    <a:pt x="67" y="573"/>
                    <a:pt x="68" y="554"/>
                    <a:pt x="83" y="544"/>
                  </a:cubicBezTo>
                  <a:cubicBezTo>
                    <a:pt x="89" y="539"/>
                    <a:pt x="99" y="541"/>
                    <a:pt x="104" y="546"/>
                  </a:cubicBezTo>
                  <a:cubicBezTo>
                    <a:pt x="105" y="547"/>
                    <a:pt x="105" y="547"/>
                    <a:pt x="105" y="547"/>
                  </a:cubicBezTo>
                  <a:cubicBezTo>
                    <a:pt x="106" y="547"/>
                    <a:pt x="106" y="546"/>
                    <a:pt x="105" y="547"/>
                  </a:cubicBezTo>
                  <a:cubicBezTo>
                    <a:pt x="109" y="543"/>
                    <a:pt x="109" y="540"/>
                    <a:pt x="110" y="534"/>
                  </a:cubicBezTo>
                  <a:cubicBezTo>
                    <a:pt x="111" y="533"/>
                    <a:pt x="111" y="533"/>
                    <a:pt x="111" y="532"/>
                  </a:cubicBezTo>
                  <a:cubicBezTo>
                    <a:pt x="111" y="532"/>
                    <a:pt x="111" y="531"/>
                    <a:pt x="111" y="529"/>
                  </a:cubicBezTo>
                  <a:cubicBezTo>
                    <a:pt x="112" y="523"/>
                    <a:pt x="113" y="518"/>
                    <a:pt x="117" y="512"/>
                  </a:cubicBezTo>
                  <a:cubicBezTo>
                    <a:pt x="129" y="492"/>
                    <a:pt x="157" y="498"/>
                    <a:pt x="165" y="519"/>
                  </a:cubicBezTo>
                  <a:cubicBezTo>
                    <a:pt x="170" y="533"/>
                    <a:pt x="164" y="555"/>
                    <a:pt x="157" y="568"/>
                  </a:cubicBezTo>
                  <a:cubicBezTo>
                    <a:pt x="150" y="581"/>
                    <a:pt x="137" y="592"/>
                    <a:pt x="123" y="596"/>
                  </a:cubicBezTo>
                  <a:close/>
                  <a:moveTo>
                    <a:pt x="413" y="573"/>
                  </a:moveTo>
                  <a:cubicBezTo>
                    <a:pt x="403" y="564"/>
                    <a:pt x="387" y="562"/>
                    <a:pt x="377" y="573"/>
                  </a:cubicBezTo>
                  <a:cubicBezTo>
                    <a:pt x="371" y="579"/>
                    <a:pt x="369" y="586"/>
                    <a:pt x="367" y="593"/>
                  </a:cubicBezTo>
                  <a:cubicBezTo>
                    <a:pt x="368" y="590"/>
                    <a:pt x="367" y="593"/>
                    <a:pt x="366" y="594"/>
                  </a:cubicBezTo>
                  <a:cubicBezTo>
                    <a:pt x="363" y="593"/>
                    <a:pt x="359" y="592"/>
                    <a:pt x="355" y="593"/>
                  </a:cubicBezTo>
                  <a:cubicBezTo>
                    <a:pt x="333" y="598"/>
                    <a:pt x="310" y="616"/>
                    <a:pt x="291" y="629"/>
                  </a:cubicBezTo>
                  <a:cubicBezTo>
                    <a:pt x="275" y="640"/>
                    <a:pt x="259" y="651"/>
                    <a:pt x="244" y="664"/>
                  </a:cubicBezTo>
                  <a:cubicBezTo>
                    <a:pt x="241" y="666"/>
                    <a:pt x="238" y="669"/>
                    <a:pt x="235" y="671"/>
                  </a:cubicBezTo>
                  <a:cubicBezTo>
                    <a:pt x="235" y="671"/>
                    <a:pt x="235" y="671"/>
                    <a:pt x="235" y="671"/>
                  </a:cubicBezTo>
                  <a:cubicBezTo>
                    <a:pt x="238" y="669"/>
                    <a:pt x="241" y="666"/>
                    <a:pt x="244" y="664"/>
                  </a:cubicBezTo>
                  <a:cubicBezTo>
                    <a:pt x="244" y="663"/>
                    <a:pt x="244" y="663"/>
                    <a:pt x="243" y="663"/>
                  </a:cubicBezTo>
                  <a:cubicBezTo>
                    <a:pt x="233" y="645"/>
                    <a:pt x="207" y="644"/>
                    <a:pt x="200" y="664"/>
                  </a:cubicBezTo>
                  <a:cubicBezTo>
                    <a:pt x="200" y="664"/>
                    <a:pt x="200" y="665"/>
                    <a:pt x="200" y="665"/>
                  </a:cubicBezTo>
                  <a:cubicBezTo>
                    <a:pt x="200" y="665"/>
                    <a:pt x="200" y="665"/>
                    <a:pt x="200" y="665"/>
                  </a:cubicBezTo>
                  <a:cubicBezTo>
                    <a:pt x="200" y="664"/>
                    <a:pt x="200" y="664"/>
                    <a:pt x="200" y="664"/>
                  </a:cubicBezTo>
                  <a:cubicBezTo>
                    <a:pt x="201" y="662"/>
                    <a:pt x="201" y="662"/>
                    <a:pt x="200" y="665"/>
                  </a:cubicBezTo>
                  <a:cubicBezTo>
                    <a:pt x="199" y="665"/>
                    <a:pt x="199" y="665"/>
                    <a:pt x="199" y="665"/>
                  </a:cubicBezTo>
                  <a:cubicBezTo>
                    <a:pt x="198" y="666"/>
                    <a:pt x="197" y="667"/>
                    <a:pt x="196" y="668"/>
                  </a:cubicBezTo>
                  <a:cubicBezTo>
                    <a:pt x="192" y="671"/>
                    <a:pt x="190" y="675"/>
                    <a:pt x="188" y="679"/>
                  </a:cubicBezTo>
                  <a:cubicBezTo>
                    <a:pt x="187" y="679"/>
                    <a:pt x="187" y="680"/>
                    <a:pt x="186" y="681"/>
                  </a:cubicBezTo>
                  <a:cubicBezTo>
                    <a:pt x="177" y="690"/>
                    <a:pt x="174" y="684"/>
                    <a:pt x="162" y="688"/>
                  </a:cubicBezTo>
                  <a:cubicBezTo>
                    <a:pt x="159" y="688"/>
                    <a:pt x="157" y="688"/>
                    <a:pt x="155" y="689"/>
                  </a:cubicBezTo>
                  <a:cubicBezTo>
                    <a:pt x="138" y="695"/>
                    <a:pt x="132" y="714"/>
                    <a:pt x="141" y="729"/>
                  </a:cubicBezTo>
                  <a:cubicBezTo>
                    <a:pt x="149" y="743"/>
                    <a:pt x="165" y="750"/>
                    <a:pt x="180" y="750"/>
                  </a:cubicBezTo>
                  <a:cubicBezTo>
                    <a:pt x="195" y="750"/>
                    <a:pt x="211" y="742"/>
                    <a:pt x="221" y="731"/>
                  </a:cubicBezTo>
                  <a:cubicBezTo>
                    <a:pt x="226" y="726"/>
                    <a:pt x="232" y="718"/>
                    <a:pt x="236" y="709"/>
                  </a:cubicBezTo>
                  <a:cubicBezTo>
                    <a:pt x="236" y="709"/>
                    <a:pt x="236" y="709"/>
                    <a:pt x="236" y="708"/>
                  </a:cubicBezTo>
                  <a:cubicBezTo>
                    <a:pt x="240" y="702"/>
                    <a:pt x="244" y="694"/>
                    <a:pt x="246" y="687"/>
                  </a:cubicBezTo>
                  <a:cubicBezTo>
                    <a:pt x="245" y="687"/>
                    <a:pt x="243" y="688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3" y="688"/>
                    <a:pt x="245" y="687"/>
                    <a:pt x="246" y="687"/>
                  </a:cubicBezTo>
                  <a:cubicBezTo>
                    <a:pt x="265" y="676"/>
                    <a:pt x="283" y="666"/>
                    <a:pt x="302" y="655"/>
                  </a:cubicBezTo>
                  <a:cubicBezTo>
                    <a:pt x="313" y="649"/>
                    <a:pt x="326" y="640"/>
                    <a:pt x="339" y="633"/>
                  </a:cubicBezTo>
                  <a:cubicBezTo>
                    <a:pt x="342" y="641"/>
                    <a:pt x="350" y="648"/>
                    <a:pt x="359" y="649"/>
                  </a:cubicBezTo>
                  <a:cubicBezTo>
                    <a:pt x="371" y="652"/>
                    <a:pt x="382" y="648"/>
                    <a:pt x="392" y="641"/>
                  </a:cubicBezTo>
                  <a:cubicBezTo>
                    <a:pt x="401" y="634"/>
                    <a:pt x="409" y="627"/>
                    <a:pt x="416" y="618"/>
                  </a:cubicBezTo>
                  <a:cubicBezTo>
                    <a:pt x="424" y="605"/>
                    <a:pt x="426" y="584"/>
                    <a:pt x="413" y="573"/>
                  </a:cubicBezTo>
                  <a:close/>
                  <a:moveTo>
                    <a:pt x="486" y="606"/>
                  </a:moveTo>
                  <a:cubicBezTo>
                    <a:pt x="471" y="599"/>
                    <a:pt x="454" y="601"/>
                    <a:pt x="438" y="599"/>
                  </a:cubicBezTo>
                  <a:cubicBezTo>
                    <a:pt x="420" y="596"/>
                    <a:pt x="413" y="619"/>
                    <a:pt x="430" y="625"/>
                  </a:cubicBezTo>
                  <a:cubicBezTo>
                    <a:pt x="447" y="631"/>
                    <a:pt x="469" y="638"/>
                    <a:pt x="486" y="627"/>
                  </a:cubicBezTo>
                  <a:cubicBezTo>
                    <a:pt x="493" y="623"/>
                    <a:pt x="494" y="610"/>
                    <a:pt x="486" y="606"/>
                  </a:cubicBezTo>
                  <a:close/>
                  <a:moveTo>
                    <a:pt x="21" y="284"/>
                  </a:moveTo>
                  <a:cubicBezTo>
                    <a:pt x="12" y="276"/>
                    <a:pt x="17" y="262"/>
                    <a:pt x="28" y="259"/>
                  </a:cubicBezTo>
                  <a:cubicBezTo>
                    <a:pt x="36" y="256"/>
                    <a:pt x="45" y="256"/>
                    <a:pt x="54" y="256"/>
                  </a:cubicBezTo>
                  <a:cubicBezTo>
                    <a:pt x="75" y="246"/>
                    <a:pt x="96" y="237"/>
                    <a:pt x="117" y="228"/>
                  </a:cubicBezTo>
                  <a:cubicBezTo>
                    <a:pt x="131" y="222"/>
                    <a:pt x="136" y="218"/>
                    <a:pt x="136" y="203"/>
                  </a:cubicBezTo>
                  <a:cubicBezTo>
                    <a:pt x="136" y="194"/>
                    <a:pt x="135" y="186"/>
                    <a:pt x="134" y="178"/>
                  </a:cubicBezTo>
                  <a:cubicBezTo>
                    <a:pt x="131" y="169"/>
                    <a:pt x="133" y="157"/>
                    <a:pt x="141" y="152"/>
                  </a:cubicBezTo>
                  <a:cubicBezTo>
                    <a:pt x="144" y="149"/>
                    <a:pt x="148" y="147"/>
                    <a:pt x="152" y="146"/>
                  </a:cubicBezTo>
                  <a:cubicBezTo>
                    <a:pt x="158" y="144"/>
                    <a:pt x="164" y="141"/>
                    <a:pt x="169" y="136"/>
                  </a:cubicBezTo>
                  <a:cubicBezTo>
                    <a:pt x="146" y="139"/>
                    <a:pt x="121" y="137"/>
                    <a:pt x="98" y="137"/>
                  </a:cubicBezTo>
                  <a:cubicBezTo>
                    <a:pt x="69" y="136"/>
                    <a:pt x="37" y="137"/>
                    <a:pt x="8" y="128"/>
                  </a:cubicBezTo>
                  <a:cubicBezTo>
                    <a:pt x="0" y="125"/>
                    <a:pt x="0" y="114"/>
                    <a:pt x="8" y="111"/>
                  </a:cubicBezTo>
                  <a:cubicBezTo>
                    <a:pt x="46" y="100"/>
                    <a:pt x="90" y="102"/>
                    <a:pt x="129" y="100"/>
                  </a:cubicBezTo>
                  <a:cubicBezTo>
                    <a:pt x="139" y="99"/>
                    <a:pt x="148" y="99"/>
                    <a:pt x="158" y="98"/>
                  </a:cubicBezTo>
                  <a:cubicBezTo>
                    <a:pt x="166" y="97"/>
                    <a:pt x="175" y="93"/>
                    <a:pt x="183" y="95"/>
                  </a:cubicBezTo>
                  <a:cubicBezTo>
                    <a:pt x="191" y="97"/>
                    <a:pt x="198" y="105"/>
                    <a:pt x="197" y="114"/>
                  </a:cubicBezTo>
                  <a:cubicBezTo>
                    <a:pt x="197" y="119"/>
                    <a:pt x="195" y="123"/>
                    <a:pt x="193" y="127"/>
                  </a:cubicBezTo>
                  <a:cubicBezTo>
                    <a:pt x="198" y="127"/>
                    <a:pt x="203" y="130"/>
                    <a:pt x="206" y="133"/>
                  </a:cubicBezTo>
                  <a:cubicBezTo>
                    <a:pt x="227" y="150"/>
                    <a:pt x="221" y="194"/>
                    <a:pt x="222" y="218"/>
                  </a:cubicBezTo>
                  <a:cubicBezTo>
                    <a:pt x="224" y="242"/>
                    <a:pt x="234" y="278"/>
                    <a:pt x="203" y="287"/>
                  </a:cubicBezTo>
                  <a:cubicBezTo>
                    <a:pt x="172" y="295"/>
                    <a:pt x="136" y="295"/>
                    <a:pt x="105" y="298"/>
                  </a:cubicBezTo>
                  <a:cubicBezTo>
                    <a:pt x="78" y="301"/>
                    <a:pt x="42" y="305"/>
                    <a:pt x="21" y="284"/>
                  </a:cubicBezTo>
                  <a:close/>
                  <a:moveTo>
                    <a:pt x="171" y="245"/>
                  </a:moveTo>
                  <a:cubicBezTo>
                    <a:pt x="173" y="245"/>
                    <a:pt x="176" y="244"/>
                    <a:pt x="179" y="244"/>
                  </a:cubicBezTo>
                  <a:cubicBezTo>
                    <a:pt x="178" y="240"/>
                    <a:pt x="178" y="237"/>
                    <a:pt x="177" y="233"/>
                  </a:cubicBezTo>
                  <a:cubicBezTo>
                    <a:pt x="176" y="237"/>
                    <a:pt x="173" y="241"/>
                    <a:pt x="171" y="245"/>
                  </a:cubicBezTo>
                  <a:close/>
                  <a:moveTo>
                    <a:pt x="340" y="203"/>
                  </a:moveTo>
                  <a:cubicBezTo>
                    <a:pt x="364" y="200"/>
                    <a:pt x="380" y="182"/>
                    <a:pt x="389" y="162"/>
                  </a:cubicBezTo>
                  <a:cubicBezTo>
                    <a:pt x="400" y="136"/>
                    <a:pt x="400" y="105"/>
                    <a:pt x="397" y="78"/>
                  </a:cubicBezTo>
                  <a:cubicBezTo>
                    <a:pt x="395" y="60"/>
                    <a:pt x="388" y="26"/>
                    <a:pt x="366" y="23"/>
                  </a:cubicBezTo>
                  <a:cubicBezTo>
                    <a:pt x="349" y="21"/>
                    <a:pt x="337" y="38"/>
                    <a:pt x="349" y="53"/>
                  </a:cubicBezTo>
                  <a:cubicBezTo>
                    <a:pt x="377" y="85"/>
                    <a:pt x="368" y="200"/>
                    <a:pt x="306" y="171"/>
                  </a:cubicBezTo>
                  <a:cubicBezTo>
                    <a:pt x="298" y="168"/>
                    <a:pt x="292" y="175"/>
                    <a:pt x="295" y="182"/>
                  </a:cubicBezTo>
                  <a:cubicBezTo>
                    <a:pt x="303" y="199"/>
                    <a:pt x="322" y="206"/>
                    <a:pt x="340" y="203"/>
                  </a:cubicBezTo>
                  <a:close/>
                  <a:moveTo>
                    <a:pt x="785" y="117"/>
                  </a:moveTo>
                  <a:cubicBezTo>
                    <a:pt x="788" y="118"/>
                    <a:pt x="792" y="118"/>
                    <a:pt x="795" y="117"/>
                  </a:cubicBezTo>
                  <a:cubicBezTo>
                    <a:pt x="840" y="101"/>
                    <a:pt x="886" y="98"/>
                    <a:pt x="933" y="100"/>
                  </a:cubicBezTo>
                  <a:cubicBezTo>
                    <a:pt x="943" y="101"/>
                    <a:pt x="948" y="85"/>
                    <a:pt x="938" y="80"/>
                  </a:cubicBezTo>
                  <a:cubicBezTo>
                    <a:pt x="895" y="62"/>
                    <a:pt x="849" y="60"/>
                    <a:pt x="803" y="70"/>
                  </a:cubicBezTo>
                  <a:cubicBezTo>
                    <a:pt x="802" y="67"/>
                    <a:pt x="800" y="65"/>
                    <a:pt x="798" y="63"/>
                  </a:cubicBezTo>
                  <a:cubicBezTo>
                    <a:pt x="792" y="59"/>
                    <a:pt x="784" y="57"/>
                    <a:pt x="777" y="58"/>
                  </a:cubicBezTo>
                  <a:cubicBezTo>
                    <a:pt x="776" y="57"/>
                    <a:pt x="776" y="56"/>
                    <a:pt x="776" y="55"/>
                  </a:cubicBezTo>
                  <a:cubicBezTo>
                    <a:pt x="773" y="43"/>
                    <a:pt x="752" y="41"/>
                    <a:pt x="750" y="55"/>
                  </a:cubicBezTo>
                  <a:cubicBezTo>
                    <a:pt x="745" y="85"/>
                    <a:pt x="743" y="115"/>
                    <a:pt x="737" y="145"/>
                  </a:cubicBezTo>
                  <a:cubicBezTo>
                    <a:pt x="733" y="173"/>
                    <a:pt x="721" y="189"/>
                    <a:pt x="702" y="209"/>
                  </a:cubicBezTo>
                  <a:cubicBezTo>
                    <a:pt x="673" y="241"/>
                    <a:pt x="644" y="277"/>
                    <a:pt x="637" y="320"/>
                  </a:cubicBezTo>
                  <a:cubicBezTo>
                    <a:pt x="616" y="322"/>
                    <a:pt x="595" y="324"/>
                    <a:pt x="577" y="330"/>
                  </a:cubicBezTo>
                  <a:cubicBezTo>
                    <a:pt x="565" y="334"/>
                    <a:pt x="564" y="351"/>
                    <a:pt x="577" y="354"/>
                  </a:cubicBezTo>
                  <a:cubicBezTo>
                    <a:pt x="588" y="357"/>
                    <a:pt x="601" y="359"/>
                    <a:pt x="613" y="359"/>
                  </a:cubicBezTo>
                  <a:cubicBezTo>
                    <a:pt x="604" y="370"/>
                    <a:pt x="602" y="389"/>
                    <a:pt x="617" y="398"/>
                  </a:cubicBezTo>
                  <a:cubicBezTo>
                    <a:pt x="620" y="399"/>
                    <a:pt x="623" y="416"/>
                    <a:pt x="625" y="425"/>
                  </a:cubicBezTo>
                  <a:cubicBezTo>
                    <a:pt x="619" y="445"/>
                    <a:pt x="622" y="467"/>
                    <a:pt x="624" y="487"/>
                  </a:cubicBezTo>
                  <a:cubicBezTo>
                    <a:pt x="628" y="518"/>
                    <a:pt x="633" y="548"/>
                    <a:pt x="639" y="578"/>
                  </a:cubicBezTo>
                  <a:cubicBezTo>
                    <a:pt x="642" y="592"/>
                    <a:pt x="645" y="606"/>
                    <a:pt x="648" y="620"/>
                  </a:cubicBezTo>
                  <a:cubicBezTo>
                    <a:pt x="648" y="622"/>
                    <a:pt x="650" y="626"/>
                    <a:pt x="651" y="631"/>
                  </a:cubicBezTo>
                  <a:cubicBezTo>
                    <a:pt x="648" y="633"/>
                    <a:pt x="645" y="635"/>
                    <a:pt x="643" y="636"/>
                  </a:cubicBezTo>
                  <a:cubicBezTo>
                    <a:pt x="636" y="641"/>
                    <a:pt x="628" y="646"/>
                    <a:pt x="621" y="651"/>
                  </a:cubicBezTo>
                  <a:cubicBezTo>
                    <a:pt x="613" y="654"/>
                    <a:pt x="606" y="659"/>
                    <a:pt x="600" y="668"/>
                  </a:cubicBezTo>
                  <a:cubicBezTo>
                    <a:pt x="586" y="687"/>
                    <a:pt x="613" y="713"/>
                    <a:pt x="632" y="700"/>
                  </a:cubicBezTo>
                  <a:cubicBezTo>
                    <a:pt x="636" y="697"/>
                    <a:pt x="640" y="695"/>
                    <a:pt x="644" y="692"/>
                  </a:cubicBezTo>
                  <a:cubicBezTo>
                    <a:pt x="650" y="692"/>
                    <a:pt x="661" y="691"/>
                    <a:pt x="664" y="690"/>
                  </a:cubicBezTo>
                  <a:cubicBezTo>
                    <a:pt x="673" y="688"/>
                    <a:pt x="683" y="684"/>
                    <a:pt x="689" y="676"/>
                  </a:cubicBezTo>
                  <a:cubicBezTo>
                    <a:pt x="696" y="669"/>
                    <a:pt x="699" y="660"/>
                    <a:pt x="700" y="652"/>
                  </a:cubicBezTo>
                  <a:cubicBezTo>
                    <a:pt x="705" y="647"/>
                    <a:pt x="710" y="642"/>
                    <a:pt x="714" y="636"/>
                  </a:cubicBezTo>
                  <a:cubicBezTo>
                    <a:pt x="729" y="610"/>
                    <a:pt x="711" y="572"/>
                    <a:pt x="704" y="546"/>
                  </a:cubicBezTo>
                  <a:cubicBezTo>
                    <a:pt x="695" y="510"/>
                    <a:pt x="686" y="474"/>
                    <a:pt x="676" y="438"/>
                  </a:cubicBezTo>
                  <a:cubicBezTo>
                    <a:pt x="671" y="414"/>
                    <a:pt x="668" y="386"/>
                    <a:pt x="653" y="368"/>
                  </a:cubicBezTo>
                  <a:cubicBezTo>
                    <a:pt x="651" y="365"/>
                    <a:pt x="649" y="362"/>
                    <a:pt x="646" y="360"/>
                  </a:cubicBezTo>
                  <a:cubicBezTo>
                    <a:pt x="662" y="369"/>
                    <a:pt x="689" y="360"/>
                    <a:pt x="687" y="338"/>
                  </a:cubicBezTo>
                  <a:cubicBezTo>
                    <a:pt x="690" y="285"/>
                    <a:pt x="737" y="254"/>
                    <a:pt x="764" y="213"/>
                  </a:cubicBezTo>
                  <a:cubicBezTo>
                    <a:pt x="782" y="187"/>
                    <a:pt x="787" y="152"/>
                    <a:pt x="785" y="117"/>
                  </a:cubicBezTo>
                  <a:close/>
                  <a:moveTo>
                    <a:pt x="650" y="48"/>
                  </a:moveTo>
                  <a:cubicBezTo>
                    <a:pt x="665" y="46"/>
                    <a:pt x="680" y="46"/>
                    <a:pt x="694" y="47"/>
                  </a:cubicBezTo>
                  <a:cubicBezTo>
                    <a:pt x="709" y="48"/>
                    <a:pt x="720" y="52"/>
                    <a:pt x="733" y="43"/>
                  </a:cubicBezTo>
                  <a:cubicBezTo>
                    <a:pt x="743" y="37"/>
                    <a:pt x="744" y="24"/>
                    <a:pt x="737" y="15"/>
                  </a:cubicBezTo>
                  <a:cubicBezTo>
                    <a:pt x="724" y="0"/>
                    <a:pt x="702" y="2"/>
                    <a:pt x="683" y="2"/>
                  </a:cubicBezTo>
                  <a:cubicBezTo>
                    <a:pt x="662" y="3"/>
                    <a:pt x="640" y="6"/>
                    <a:pt x="619" y="12"/>
                  </a:cubicBezTo>
                  <a:cubicBezTo>
                    <a:pt x="594" y="20"/>
                    <a:pt x="541" y="37"/>
                    <a:pt x="546" y="70"/>
                  </a:cubicBezTo>
                  <a:cubicBezTo>
                    <a:pt x="548" y="79"/>
                    <a:pt x="560" y="79"/>
                    <a:pt x="565" y="72"/>
                  </a:cubicBezTo>
                  <a:cubicBezTo>
                    <a:pt x="570" y="64"/>
                    <a:pt x="595" y="60"/>
                    <a:pt x="605" y="57"/>
                  </a:cubicBezTo>
                  <a:cubicBezTo>
                    <a:pt x="619" y="53"/>
                    <a:pt x="635" y="50"/>
                    <a:pt x="650" y="48"/>
                  </a:cubicBezTo>
                  <a:close/>
                  <a:moveTo>
                    <a:pt x="1330" y="393"/>
                  </a:moveTo>
                  <a:cubicBezTo>
                    <a:pt x="1290" y="371"/>
                    <a:pt x="1242" y="401"/>
                    <a:pt x="1206" y="419"/>
                  </a:cubicBezTo>
                  <a:cubicBezTo>
                    <a:pt x="1159" y="442"/>
                    <a:pt x="1112" y="467"/>
                    <a:pt x="1064" y="489"/>
                  </a:cubicBezTo>
                  <a:cubicBezTo>
                    <a:pt x="1022" y="508"/>
                    <a:pt x="985" y="505"/>
                    <a:pt x="943" y="485"/>
                  </a:cubicBezTo>
                  <a:cubicBezTo>
                    <a:pt x="904" y="467"/>
                    <a:pt x="868" y="445"/>
                    <a:pt x="826" y="435"/>
                  </a:cubicBezTo>
                  <a:cubicBezTo>
                    <a:pt x="809" y="432"/>
                    <a:pt x="791" y="446"/>
                    <a:pt x="796" y="465"/>
                  </a:cubicBezTo>
                  <a:cubicBezTo>
                    <a:pt x="804" y="487"/>
                    <a:pt x="812" y="510"/>
                    <a:pt x="815" y="534"/>
                  </a:cubicBezTo>
                  <a:cubicBezTo>
                    <a:pt x="818" y="557"/>
                    <a:pt x="799" y="568"/>
                    <a:pt x="781" y="579"/>
                  </a:cubicBezTo>
                  <a:cubicBezTo>
                    <a:pt x="769" y="586"/>
                    <a:pt x="768" y="599"/>
                    <a:pt x="772" y="610"/>
                  </a:cubicBezTo>
                  <a:cubicBezTo>
                    <a:pt x="786" y="642"/>
                    <a:pt x="798" y="676"/>
                    <a:pt x="817" y="704"/>
                  </a:cubicBezTo>
                  <a:cubicBezTo>
                    <a:pt x="828" y="720"/>
                    <a:pt x="850" y="710"/>
                    <a:pt x="847" y="692"/>
                  </a:cubicBezTo>
                  <a:cubicBezTo>
                    <a:pt x="842" y="663"/>
                    <a:pt x="831" y="636"/>
                    <a:pt x="820" y="609"/>
                  </a:cubicBezTo>
                  <a:cubicBezTo>
                    <a:pt x="839" y="596"/>
                    <a:pt x="855" y="580"/>
                    <a:pt x="861" y="558"/>
                  </a:cubicBezTo>
                  <a:cubicBezTo>
                    <a:pt x="865" y="539"/>
                    <a:pt x="862" y="517"/>
                    <a:pt x="856" y="497"/>
                  </a:cubicBezTo>
                  <a:cubicBezTo>
                    <a:pt x="881" y="508"/>
                    <a:pt x="905" y="522"/>
                    <a:pt x="930" y="534"/>
                  </a:cubicBezTo>
                  <a:cubicBezTo>
                    <a:pt x="971" y="551"/>
                    <a:pt x="1012" y="559"/>
                    <a:pt x="1055" y="546"/>
                  </a:cubicBezTo>
                  <a:cubicBezTo>
                    <a:pt x="1103" y="531"/>
                    <a:pt x="1148" y="504"/>
                    <a:pt x="1193" y="482"/>
                  </a:cubicBezTo>
                  <a:cubicBezTo>
                    <a:pt x="1216" y="470"/>
                    <a:pt x="1239" y="458"/>
                    <a:pt x="1263" y="448"/>
                  </a:cubicBezTo>
                  <a:cubicBezTo>
                    <a:pt x="1285" y="438"/>
                    <a:pt x="1309" y="434"/>
                    <a:pt x="1330" y="421"/>
                  </a:cubicBezTo>
                  <a:cubicBezTo>
                    <a:pt x="1339" y="415"/>
                    <a:pt x="1341" y="400"/>
                    <a:pt x="1330" y="393"/>
                  </a:cubicBezTo>
                  <a:close/>
                  <a:moveTo>
                    <a:pt x="863" y="291"/>
                  </a:moveTo>
                  <a:cubicBezTo>
                    <a:pt x="857" y="315"/>
                    <a:pt x="856" y="337"/>
                    <a:pt x="861" y="361"/>
                  </a:cubicBezTo>
                  <a:cubicBezTo>
                    <a:pt x="864" y="375"/>
                    <a:pt x="884" y="370"/>
                    <a:pt x="886" y="357"/>
                  </a:cubicBezTo>
                  <a:cubicBezTo>
                    <a:pt x="887" y="340"/>
                    <a:pt x="892" y="322"/>
                    <a:pt x="899" y="307"/>
                  </a:cubicBezTo>
                  <a:cubicBezTo>
                    <a:pt x="903" y="298"/>
                    <a:pt x="903" y="290"/>
                    <a:pt x="896" y="283"/>
                  </a:cubicBezTo>
                  <a:cubicBezTo>
                    <a:pt x="893" y="279"/>
                    <a:pt x="888" y="277"/>
                    <a:pt x="882" y="277"/>
                  </a:cubicBezTo>
                  <a:cubicBezTo>
                    <a:pt x="874" y="277"/>
                    <a:pt x="866" y="283"/>
                    <a:pt x="863" y="291"/>
                  </a:cubicBezTo>
                  <a:close/>
                  <a:moveTo>
                    <a:pt x="200" y="366"/>
                  </a:moveTo>
                  <a:cubicBezTo>
                    <a:pt x="171" y="362"/>
                    <a:pt x="141" y="352"/>
                    <a:pt x="112" y="351"/>
                  </a:cubicBezTo>
                  <a:cubicBezTo>
                    <a:pt x="97" y="350"/>
                    <a:pt x="95" y="369"/>
                    <a:pt x="105" y="376"/>
                  </a:cubicBezTo>
                  <a:cubicBezTo>
                    <a:pt x="129" y="393"/>
                    <a:pt x="161" y="401"/>
                    <a:pt x="189" y="407"/>
                  </a:cubicBezTo>
                  <a:cubicBezTo>
                    <a:pt x="204" y="411"/>
                    <a:pt x="219" y="414"/>
                    <a:pt x="235" y="414"/>
                  </a:cubicBezTo>
                  <a:cubicBezTo>
                    <a:pt x="249" y="413"/>
                    <a:pt x="263" y="408"/>
                    <a:pt x="278" y="408"/>
                  </a:cubicBezTo>
                  <a:cubicBezTo>
                    <a:pt x="309" y="407"/>
                    <a:pt x="342" y="421"/>
                    <a:pt x="372" y="428"/>
                  </a:cubicBezTo>
                  <a:cubicBezTo>
                    <a:pt x="397" y="435"/>
                    <a:pt x="437" y="454"/>
                    <a:pt x="461" y="439"/>
                  </a:cubicBezTo>
                  <a:cubicBezTo>
                    <a:pt x="470" y="434"/>
                    <a:pt x="473" y="423"/>
                    <a:pt x="468" y="414"/>
                  </a:cubicBezTo>
                  <a:cubicBezTo>
                    <a:pt x="468" y="413"/>
                    <a:pt x="467" y="412"/>
                    <a:pt x="466" y="411"/>
                  </a:cubicBezTo>
                  <a:cubicBezTo>
                    <a:pt x="470" y="401"/>
                    <a:pt x="466" y="388"/>
                    <a:pt x="454" y="383"/>
                  </a:cubicBezTo>
                  <a:cubicBezTo>
                    <a:pt x="423" y="372"/>
                    <a:pt x="385" y="370"/>
                    <a:pt x="353" y="365"/>
                  </a:cubicBezTo>
                  <a:cubicBezTo>
                    <a:pt x="325" y="361"/>
                    <a:pt x="293" y="353"/>
                    <a:pt x="266" y="361"/>
                  </a:cubicBezTo>
                  <a:cubicBezTo>
                    <a:pt x="244" y="364"/>
                    <a:pt x="223" y="369"/>
                    <a:pt x="200" y="366"/>
                  </a:cubicBezTo>
                  <a:close/>
                  <a:moveTo>
                    <a:pt x="1111" y="323"/>
                  </a:moveTo>
                  <a:cubicBezTo>
                    <a:pt x="1133" y="333"/>
                    <a:pt x="1166" y="336"/>
                    <a:pt x="1189" y="327"/>
                  </a:cubicBezTo>
                  <a:cubicBezTo>
                    <a:pt x="1212" y="318"/>
                    <a:pt x="1232" y="292"/>
                    <a:pt x="1227" y="267"/>
                  </a:cubicBezTo>
                  <a:cubicBezTo>
                    <a:pt x="1226" y="261"/>
                    <a:pt x="1223" y="258"/>
                    <a:pt x="1220" y="255"/>
                  </a:cubicBezTo>
                  <a:cubicBezTo>
                    <a:pt x="1228" y="249"/>
                    <a:pt x="1235" y="241"/>
                    <a:pt x="1243" y="235"/>
                  </a:cubicBezTo>
                  <a:cubicBezTo>
                    <a:pt x="1256" y="225"/>
                    <a:pt x="1269" y="215"/>
                    <a:pt x="1281" y="206"/>
                  </a:cubicBezTo>
                  <a:cubicBezTo>
                    <a:pt x="1292" y="198"/>
                    <a:pt x="1287" y="178"/>
                    <a:pt x="1272" y="183"/>
                  </a:cubicBezTo>
                  <a:cubicBezTo>
                    <a:pt x="1255" y="188"/>
                    <a:pt x="1238" y="195"/>
                    <a:pt x="1223" y="205"/>
                  </a:cubicBezTo>
                  <a:cubicBezTo>
                    <a:pt x="1208" y="214"/>
                    <a:pt x="1191" y="224"/>
                    <a:pt x="1182" y="240"/>
                  </a:cubicBezTo>
                  <a:cubicBezTo>
                    <a:pt x="1177" y="249"/>
                    <a:pt x="1180" y="258"/>
                    <a:pt x="1187" y="262"/>
                  </a:cubicBezTo>
                  <a:cubicBezTo>
                    <a:pt x="1182" y="269"/>
                    <a:pt x="1178" y="278"/>
                    <a:pt x="1170" y="282"/>
                  </a:cubicBezTo>
                  <a:cubicBezTo>
                    <a:pt x="1159" y="288"/>
                    <a:pt x="1136" y="283"/>
                    <a:pt x="1126" y="279"/>
                  </a:cubicBezTo>
                  <a:cubicBezTo>
                    <a:pt x="1094" y="264"/>
                    <a:pt x="1105" y="227"/>
                    <a:pt x="1090" y="201"/>
                  </a:cubicBezTo>
                  <a:cubicBezTo>
                    <a:pt x="1088" y="197"/>
                    <a:pt x="1083" y="195"/>
                    <a:pt x="1079" y="198"/>
                  </a:cubicBezTo>
                  <a:cubicBezTo>
                    <a:pt x="1035" y="230"/>
                    <a:pt x="1070" y="305"/>
                    <a:pt x="1111" y="323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pic>
        <p:nvPicPr>
          <p:cNvPr id="2" name="Zvu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59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7"/>
    </mc:Choice>
    <mc:Fallback>
      <p:transition spd="slow" advTm="9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Dotazy?</a:t>
            </a:r>
          </a:p>
        </p:txBody>
      </p:sp>
      <p:grpSp>
        <p:nvGrpSpPr>
          <p:cNvPr id="8" name="Skupina 7"/>
          <p:cNvGrpSpPr/>
          <p:nvPr/>
        </p:nvGrpSpPr>
        <p:grpSpPr>
          <a:xfrm>
            <a:off x="6145124" y="1499913"/>
            <a:ext cx="5029200" cy="2962574"/>
            <a:chOff x="6541939" y="2069262"/>
            <a:chExt cx="5029200" cy="296257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939" y="2069262"/>
              <a:ext cx="5029200" cy="2857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6541939" y="2218787"/>
              <a:ext cx="5029200" cy="2813049"/>
            </a:xfrm>
            <a:custGeom>
              <a:avLst/>
              <a:gdLst>
                <a:gd name="T0" fmla="*/ 104 w 1341"/>
                <a:gd name="T1" fmla="*/ 546 h 750"/>
                <a:gd name="T2" fmla="*/ 111 w 1341"/>
                <a:gd name="T3" fmla="*/ 532 h 750"/>
                <a:gd name="T4" fmla="*/ 157 w 1341"/>
                <a:gd name="T5" fmla="*/ 568 h 750"/>
                <a:gd name="T6" fmla="*/ 367 w 1341"/>
                <a:gd name="T7" fmla="*/ 593 h 750"/>
                <a:gd name="T8" fmla="*/ 244 w 1341"/>
                <a:gd name="T9" fmla="*/ 664 h 750"/>
                <a:gd name="T10" fmla="*/ 243 w 1341"/>
                <a:gd name="T11" fmla="*/ 663 h 750"/>
                <a:gd name="T12" fmla="*/ 200 w 1341"/>
                <a:gd name="T13" fmla="*/ 664 h 750"/>
                <a:gd name="T14" fmla="*/ 188 w 1341"/>
                <a:gd name="T15" fmla="*/ 679 h 750"/>
                <a:gd name="T16" fmla="*/ 141 w 1341"/>
                <a:gd name="T17" fmla="*/ 729 h 750"/>
                <a:gd name="T18" fmla="*/ 236 w 1341"/>
                <a:gd name="T19" fmla="*/ 708 h 750"/>
                <a:gd name="T20" fmla="*/ 241 w 1341"/>
                <a:gd name="T21" fmla="*/ 689 h 750"/>
                <a:gd name="T22" fmla="*/ 339 w 1341"/>
                <a:gd name="T23" fmla="*/ 633 h 750"/>
                <a:gd name="T24" fmla="*/ 413 w 1341"/>
                <a:gd name="T25" fmla="*/ 573 h 750"/>
                <a:gd name="T26" fmla="*/ 486 w 1341"/>
                <a:gd name="T27" fmla="*/ 627 h 750"/>
                <a:gd name="T28" fmla="*/ 54 w 1341"/>
                <a:gd name="T29" fmla="*/ 256 h 750"/>
                <a:gd name="T30" fmla="*/ 141 w 1341"/>
                <a:gd name="T31" fmla="*/ 152 h 750"/>
                <a:gd name="T32" fmla="*/ 8 w 1341"/>
                <a:gd name="T33" fmla="*/ 128 h 750"/>
                <a:gd name="T34" fmla="*/ 183 w 1341"/>
                <a:gd name="T35" fmla="*/ 95 h 750"/>
                <a:gd name="T36" fmla="*/ 222 w 1341"/>
                <a:gd name="T37" fmla="*/ 218 h 750"/>
                <a:gd name="T38" fmla="*/ 171 w 1341"/>
                <a:gd name="T39" fmla="*/ 245 h 750"/>
                <a:gd name="T40" fmla="*/ 340 w 1341"/>
                <a:gd name="T41" fmla="*/ 203 h 750"/>
                <a:gd name="T42" fmla="*/ 349 w 1341"/>
                <a:gd name="T43" fmla="*/ 53 h 750"/>
                <a:gd name="T44" fmla="*/ 785 w 1341"/>
                <a:gd name="T45" fmla="*/ 117 h 750"/>
                <a:gd name="T46" fmla="*/ 803 w 1341"/>
                <a:gd name="T47" fmla="*/ 70 h 750"/>
                <a:gd name="T48" fmla="*/ 750 w 1341"/>
                <a:gd name="T49" fmla="*/ 55 h 750"/>
                <a:gd name="T50" fmla="*/ 577 w 1341"/>
                <a:gd name="T51" fmla="*/ 330 h 750"/>
                <a:gd name="T52" fmla="*/ 625 w 1341"/>
                <a:gd name="T53" fmla="*/ 425 h 750"/>
                <a:gd name="T54" fmla="*/ 651 w 1341"/>
                <a:gd name="T55" fmla="*/ 631 h 750"/>
                <a:gd name="T56" fmla="*/ 632 w 1341"/>
                <a:gd name="T57" fmla="*/ 700 h 750"/>
                <a:gd name="T58" fmla="*/ 700 w 1341"/>
                <a:gd name="T59" fmla="*/ 652 h 750"/>
                <a:gd name="T60" fmla="*/ 653 w 1341"/>
                <a:gd name="T61" fmla="*/ 368 h 750"/>
                <a:gd name="T62" fmla="*/ 785 w 1341"/>
                <a:gd name="T63" fmla="*/ 117 h 750"/>
                <a:gd name="T64" fmla="*/ 737 w 1341"/>
                <a:gd name="T65" fmla="*/ 15 h 750"/>
                <a:gd name="T66" fmla="*/ 565 w 1341"/>
                <a:gd name="T67" fmla="*/ 72 h 750"/>
                <a:gd name="T68" fmla="*/ 1206 w 1341"/>
                <a:gd name="T69" fmla="*/ 419 h 750"/>
                <a:gd name="T70" fmla="*/ 796 w 1341"/>
                <a:gd name="T71" fmla="*/ 465 h 750"/>
                <a:gd name="T72" fmla="*/ 817 w 1341"/>
                <a:gd name="T73" fmla="*/ 704 h 750"/>
                <a:gd name="T74" fmla="*/ 856 w 1341"/>
                <a:gd name="T75" fmla="*/ 497 h 750"/>
                <a:gd name="T76" fmla="*/ 1263 w 1341"/>
                <a:gd name="T77" fmla="*/ 448 h 750"/>
                <a:gd name="T78" fmla="*/ 861 w 1341"/>
                <a:gd name="T79" fmla="*/ 361 h 750"/>
                <a:gd name="T80" fmla="*/ 882 w 1341"/>
                <a:gd name="T81" fmla="*/ 277 h 750"/>
                <a:gd name="T82" fmla="*/ 105 w 1341"/>
                <a:gd name="T83" fmla="*/ 376 h 750"/>
                <a:gd name="T84" fmla="*/ 372 w 1341"/>
                <a:gd name="T85" fmla="*/ 428 h 750"/>
                <a:gd name="T86" fmla="*/ 454 w 1341"/>
                <a:gd name="T87" fmla="*/ 383 h 750"/>
                <a:gd name="T88" fmla="*/ 1111 w 1341"/>
                <a:gd name="T89" fmla="*/ 323 h 750"/>
                <a:gd name="T90" fmla="*/ 1243 w 1341"/>
                <a:gd name="T91" fmla="*/ 235 h 750"/>
                <a:gd name="T92" fmla="*/ 1182 w 1341"/>
                <a:gd name="T93" fmla="*/ 240 h 750"/>
                <a:gd name="T94" fmla="*/ 1090 w 1341"/>
                <a:gd name="T95" fmla="*/ 201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750">
                  <a:moveTo>
                    <a:pt x="123" y="596"/>
                  </a:moveTo>
                  <a:cubicBezTo>
                    <a:pt x="108" y="600"/>
                    <a:pt x="90" y="597"/>
                    <a:pt x="79" y="586"/>
                  </a:cubicBezTo>
                  <a:cubicBezTo>
                    <a:pt x="67" y="573"/>
                    <a:pt x="68" y="554"/>
                    <a:pt x="83" y="544"/>
                  </a:cubicBezTo>
                  <a:cubicBezTo>
                    <a:pt x="89" y="539"/>
                    <a:pt x="99" y="541"/>
                    <a:pt x="104" y="546"/>
                  </a:cubicBezTo>
                  <a:cubicBezTo>
                    <a:pt x="105" y="547"/>
                    <a:pt x="105" y="547"/>
                    <a:pt x="105" y="547"/>
                  </a:cubicBezTo>
                  <a:cubicBezTo>
                    <a:pt x="106" y="547"/>
                    <a:pt x="106" y="546"/>
                    <a:pt x="105" y="547"/>
                  </a:cubicBezTo>
                  <a:cubicBezTo>
                    <a:pt x="109" y="543"/>
                    <a:pt x="109" y="540"/>
                    <a:pt x="110" y="534"/>
                  </a:cubicBezTo>
                  <a:cubicBezTo>
                    <a:pt x="111" y="533"/>
                    <a:pt x="111" y="533"/>
                    <a:pt x="111" y="532"/>
                  </a:cubicBezTo>
                  <a:cubicBezTo>
                    <a:pt x="111" y="532"/>
                    <a:pt x="111" y="531"/>
                    <a:pt x="111" y="529"/>
                  </a:cubicBezTo>
                  <a:cubicBezTo>
                    <a:pt x="112" y="523"/>
                    <a:pt x="113" y="518"/>
                    <a:pt x="117" y="512"/>
                  </a:cubicBezTo>
                  <a:cubicBezTo>
                    <a:pt x="129" y="492"/>
                    <a:pt x="157" y="498"/>
                    <a:pt x="165" y="519"/>
                  </a:cubicBezTo>
                  <a:cubicBezTo>
                    <a:pt x="170" y="533"/>
                    <a:pt x="164" y="555"/>
                    <a:pt x="157" y="568"/>
                  </a:cubicBezTo>
                  <a:cubicBezTo>
                    <a:pt x="150" y="581"/>
                    <a:pt x="137" y="592"/>
                    <a:pt x="123" y="596"/>
                  </a:cubicBezTo>
                  <a:close/>
                  <a:moveTo>
                    <a:pt x="413" y="573"/>
                  </a:moveTo>
                  <a:cubicBezTo>
                    <a:pt x="403" y="564"/>
                    <a:pt x="387" y="562"/>
                    <a:pt x="377" y="573"/>
                  </a:cubicBezTo>
                  <a:cubicBezTo>
                    <a:pt x="371" y="579"/>
                    <a:pt x="369" y="586"/>
                    <a:pt x="367" y="593"/>
                  </a:cubicBezTo>
                  <a:cubicBezTo>
                    <a:pt x="368" y="590"/>
                    <a:pt x="367" y="593"/>
                    <a:pt x="366" y="594"/>
                  </a:cubicBezTo>
                  <a:cubicBezTo>
                    <a:pt x="363" y="593"/>
                    <a:pt x="359" y="592"/>
                    <a:pt x="355" y="593"/>
                  </a:cubicBezTo>
                  <a:cubicBezTo>
                    <a:pt x="333" y="598"/>
                    <a:pt x="310" y="616"/>
                    <a:pt x="291" y="629"/>
                  </a:cubicBezTo>
                  <a:cubicBezTo>
                    <a:pt x="275" y="640"/>
                    <a:pt x="259" y="651"/>
                    <a:pt x="244" y="664"/>
                  </a:cubicBezTo>
                  <a:cubicBezTo>
                    <a:pt x="241" y="666"/>
                    <a:pt x="238" y="669"/>
                    <a:pt x="235" y="671"/>
                  </a:cubicBezTo>
                  <a:cubicBezTo>
                    <a:pt x="235" y="671"/>
                    <a:pt x="235" y="671"/>
                    <a:pt x="235" y="671"/>
                  </a:cubicBezTo>
                  <a:cubicBezTo>
                    <a:pt x="238" y="669"/>
                    <a:pt x="241" y="666"/>
                    <a:pt x="244" y="664"/>
                  </a:cubicBezTo>
                  <a:cubicBezTo>
                    <a:pt x="244" y="663"/>
                    <a:pt x="244" y="663"/>
                    <a:pt x="243" y="663"/>
                  </a:cubicBezTo>
                  <a:cubicBezTo>
                    <a:pt x="233" y="645"/>
                    <a:pt x="207" y="644"/>
                    <a:pt x="200" y="664"/>
                  </a:cubicBezTo>
                  <a:cubicBezTo>
                    <a:pt x="200" y="664"/>
                    <a:pt x="200" y="665"/>
                    <a:pt x="200" y="665"/>
                  </a:cubicBezTo>
                  <a:cubicBezTo>
                    <a:pt x="200" y="665"/>
                    <a:pt x="200" y="665"/>
                    <a:pt x="200" y="665"/>
                  </a:cubicBezTo>
                  <a:cubicBezTo>
                    <a:pt x="200" y="664"/>
                    <a:pt x="200" y="664"/>
                    <a:pt x="200" y="664"/>
                  </a:cubicBezTo>
                  <a:cubicBezTo>
                    <a:pt x="201" y="662"/>
                    <a:pt x="201" y="662"/>
                    <a:pt x="200" y="665"/>
                  </a:cubicBezTo>
                  <a:cubicBezTo>
                    <a:pt x="199" y="665"/>
                    <a:pt x="199" y="665"/>
                    <a:pt x="199" y="665"/>
                  </a:cubicBezTo>
                  <a:cubicBezTo>
                    <a:pt x="198" y="666"/>
                    <a:pt x="197" y="667"/>
                    <a:pt x="196" y="668"/>
                  </a:cubicBezTo>
                  <a:cubicBezTo>
                    <a:pt x="192" y="671"/>
                    <a:pt x="190" y="675"/>
                    <a:pt x="188" y="679"/>
                  </a:cubicBezTo>
                  <a:cubicBezTo>
                    <a:pt x="187" y="679"/>
                    <a:pt x="187" y="680"/>
                    <a:pt x="186" y="681"/>
                  </a:cubicBezTo>
                  <a:cubicBezTo>
                    <a:pt x="177" y="690"/>
                    <a:pt x="174" y="684"/>
                    <a:pt x="162" y="688"/>
                  </a:cubicBezTo>
                  <a:cubicBezTo>
                    <a:pt x="159" y="688"/>
                    <a:pt x="157" y="688"/>
                    <a:pt x="155" y="689"/>
                  </a:cubicBezTo>
                  <a:cubicBezTo>
                    <a:pt x="138" y="695"/>
                    <a:pt x="132" y="714"/>
                    <a:pt x="141" y="729"/>
                  </a:cubicBezTo>
                  <a:cubicBezTo>
                    <a:pt x="149" y="743"/>
                    <a:pt x="165" y="750"/>
                    <a:pt x="180" y="750"/>
                  </a:cubicBezTo>
                  <a:cubicBezTo>
                    <a:pt x="195" y="750"/>
                    <a:pt x="211" y="742"/>
                    <a:pt x="221" y="731"/>
                  </a:cubicBezTo>
                  <a:cubicBezTo>
                    <a:pt x="226" y="726"/>
                    <a:pt x="232" y="718"/>
                    <a:pt x="236" y="709"/>
                  </a:cubicBezTo>
                  <a:cubicBezTo>
                    <a:pt x="236" y="709"/>
                    <a:pt x="236" y="709"/>
                    <a:pt x="236" y="708"/>
                  </a:cubicBezTo>
                  <a:cubicBezTo>
                    <a:pt x="240" y="702"/>
                    <a:pt x="244" y="694"/>
                    <a:pt x="246" y="687"/>
                  </a:cubicBezTo>
                  <a:cubicBezTo>
                    <a:pt x="245" y="687"/>
                    <a:pt x="243" y="688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3" y="688"/>
                    <a:pt x="245" y="687"/>
                    <a:pt x="246" y="687"/>
                  </a:cubicBezTo>
                  <a:cubicBezTo>
                    <a:pt x="265" y="676"/>
                    <a:pt x="283" y="666"/>
                    <a:pt x="302" y="655"/>
                  </a:cubicBezTo>
                  <a:cubicBezTo>
                    <a:pt x="313" y="649"/>
                    <a:pt x="326" y="640"/>
                    <a:pt x="339" y="633"/>
                  </a:cubicBezTo>
                  <a:cubicBezTo>
                    <a:pt x="342" y="641"/>
                    <a:pt x="350" y="648"/>
                    <a:pt x="359" y="649"/>
                  </a:cubicBezTo>
                  <a:cubicBezTo>
                    <a:pt x="371" y="652"/>
                    <a:pt x="382" y="648"/>
                    <a:pt x="392" y="641"/>
                  </a:cubicBezTo>
                  <a:cubicBezTo>
                    <a:pt x="401" y="634"/>
                    <a:pt x="409" y="627"/>
                    <a:pt x="416" y="618"/>
                  </a:cubicBezTo>
                  <a:cubicBezTo>
                    <a:pt x="424" y="605"/>
                    <a:pt x="426" y="584"/>
                    <a:pt x="413" y="573"/>
                  </a:cubicBezTo>
                  <a:close/>
                  <a:moveTo>
                    <a:pt x="486" y="606"/>
                  </a:moveTo>
                  <a:cubicBezTo>
                    <a:pt x="471" y="599"/>
                    <a:pt x="454" y="601"/>
                    <a:pt x="438" y="599"/>
                  </a:cubicBezTo>
                  <a:cubicBezTo>
                    <a:pt x="420" y="596"/>
                    <a:pt x="413" y="619"/>
                    <a:pt x="430" y="625"/>
                  </a:cubicBezTo>
                  <a:cubicBezTo>
                    <a:pt x="447" y="631"/>
                    <a:pt x="469" y="638"/>
                    <a:pt x="486" y="627"/>
                  </a:cubicBezTo>
                  <a:cubicBezTo>
                    <a:pt x="493" y="623"/>
                    <a:pt x="494" y="610"/>
                    <a:pt x="486" y="606"/>
                  </a:cubicBezTo>
                  <a:close/>
                  <a:moveTo>
                    <a:pt x="21" y="284"/>
                  </a:moveTo>
                  <a:cubicBezTo>
                    <a:pt x="12" y="276"/>
                    <a:pt x="17" y="262"/>
                    <a:pt x="28" y="259"/>
                  </a:cubicBezTo>
                  <a:cubicBezTo>
                    <a:pt x="36" y="256"/>
                    <a:pt x="45" y="256"/>
                    <a:pt x="54" y="256"/>
                  </a:cubicBezTo>
                  <a:cubicBezTo>
                    <a:pt x="75" y="246"/>
                    <a:pt x="96" y="237"/>
                    <a:pt x="117" y="228"/>
                  </a:cubicBezTo>
                  <a:cubicBezTo>
                    <a:pt x="131" y="222"/>
                    <a:pt x="136" y="218"/>
                    <a:pt x="136" y="203"/>
                  </a:cubicBezTo>
                  <a:cubicBezTo>
                    <a:pt x="136" y="194"/>
                    <a:pt x="135" y="186"/>
                    <a:pt x="134" y="178"/>
                  </a:cubicBezTo>
                  <a:cubicBezTo>
                    <a:pt x="131" y="169"/>
                    <a:pt x="133" y="157"/>
                    <a:pt x="141" y="152"/>
                  </a:cubicBezTo>
                  <a:cubicBezTo>
                    <a:pt x="144" y="149"/>
                    <a:pt x="148" y="147"/>
                    <a:pt x="152" y="146"/>
                  </a:cubicBezTo>
                  <a:cubicBezTo>
                    <a:pt x="158" y="144"/>
                    <a:pt x="164" y="141"/>
                    <a:pt x="169" y="136"/>
                  </a:cubicBezTo>
                  <a:cubicBezTo>
                    <a:pt x="146" y="139"/>
                    <a:pt x="121" y="137"/>
                    <a:pt x="98" y="137"/>
                  </a:cubicBezTo>
                  <a:cubicBezTo>
                    <a:pt x="69" y="136"/>
                    <a:pt x="37" y="137"/>
                    <a:pt x="8" y="128"/>
                  </a:cubicBezTo>
                  <a:cubicBezTo>
                    <a:pt x="0" y="125"/>
                    <a:pt x="0" y="114"/>
                    <a:pt x="8" y="111"/>
                  </a:cubicBezTo>
                  <a:cubicBezTo>
                    <a:pt x="46" y="100"/>
                    <a:pt x="90" y="102"/>
                    <a:pt x="129" y="100"/>
                  </a:cubicBezTo>
                  <a:cubicBezTo>
                    <a:pt x="139" y="99"/>
                    <a:pt x="148" y="99"/>
                    <a:pt x="158" y="98"/>
                  </a:cubicBezTo>
                  <a:cubicBezTo>
                    <a:pt x="166" y="97"/>
                    <a:pt x="175" y="93"/>
                    <a:pt x="183" y="95"/>
                  </a:cubicBezTo>
                  <a:cubicBezTo>
                    <a:pt x="191" y="97"/>
                    <a:pt x="198" y="105"/>
                    <a:pt x="197" y="114"/>
                  </a:cubicBezTo>
                  <a:cubicBezTo>
                    <a:pt x="197" y="119"/>
                    <a:pt x="195" y="123"/>
                    <a:pt x="193" y="127"/>
                  </a:cubicBezTo>
                  <a:cubicBezTo>
                    <a:pt x="198" y="127"/>
                    <a:pt x="203" y="130"/>
                    <a:pt x="206" y="133"/>
                  </a:cubicBezTo>
                  <a:cubicBezTo>
                    <a:pt x="227" y="150"/>
                    <a:pt x="221" y="194"/>
                    <a:pt x="222" y="218"/>
                  </a:cubicBezTo>
                  <a:cubicBezTo>
                    <a:pt x="224" y="242"/>
                    <a:pt x="234" y="278"/>
                    <a:pt x="203" y="287"/>
                  </a:cubicBezTo>
                  <a:cubicBezTo>
                    <a:pt x="172" y="295"/>
                    <a:pt x="136" y="295"/>
                    <a:pt x="105" y="298"/>
                  </a:cubicBezTo>
                  <a:cubicBezTo>
                    <a:pt x="78" y="301"/>
                    <a:pt x="42" y="305"/>
                    <a:pt x="21" y="284"/>
                  </a:cubicBezTo>
                  <a:close/>
                  <a:moveTo>
                    <a:pt x="171" y="245"/>
                  </a:moveTo>
                  <a:cubicBezTo>
                    <a:pt x="173" y="245"/>
                    <a:pt x="176" y="244"/>
                    <a:pt x="179" y="244"/>
                  </a:cubicBezTo>
                  <a:cubicBezTo>
                    <a:pt x="178" y="240"/>
                    <a:pt x="178" y="237"/>
                    <a:pt x="177" y="233"/>
                  </a:cubicBezTo>
                  <a:cubicBezTo>
                    <a:pt x="176" y="237"/>
                    <a:pt x="173" y="241"/>
                    <a:pt x="171" y="245"/>
                  </a:cubicBezTo>
                  <a:close/>
                  <a:moveTo>
                    <a:pt x="340" y="203"/>
                  </a:moveTo>
                  <a:cubicBezTo>
                    <a:pt x="364" y="200"/>
                    <a:pt x="380" y="182"/>
                    <a:pt x="389" y="162"/>
                  </a:cubicBezTo>
                  <a:cubicBezTo>
                    <a:pt x="400" y="136"/>
                    <a:pt x="400" y="105"/>
                    <a:pt x="397" y="78"/>
                  </a:cubicBezTo>
                  <a:cubicBezTo>
                    <a:pt x="395" y="60"/>
                    <a:pt x="388" y="26"/>
                    <a:pt x="366" y="23"/>
                  </a:cubicBezTo>
                  <a:cubicBezTo>
                    <a:pt x="349" y="21"/>
                    <a:pt x="337" y="38"/>
                    <a:pt x="349" y="53"/>
                  </a:cubicBezTo>
                  <a:cubicBezTo>
                    <a:pt x="377" y="85"/>
                    <a:pt x="368" y="200"/>
                    <a:pt x="306" y="171"/>
                  </a:cubicBezTo>
                  <a:cubicBezTo>
                    <a:pt x="298" y="168"/>
                    <a:pt x="292" y="175"/>
                    <a:pt x="295" y="182"/>
                  </a:cubicBezTo>
                  <a:cubicBezTo>
                    <a:pt x="303" y="199"/>
                    <a:pt x="322" y="206"/>
                    <a:pt x="340" y="203"/>
                  </a:cubicBezTo>
                  <a:close/>
                  <a:moveTo>
                    <a:pt x="785" y="117"/>
                  </a:moveTo>
                  <a:cubicBezTo>
                    <a:pt x="788" y="118"/>
                    <a:pt x="792" y="118"/>
                    <a:pt x="795" y="117"/>
                  </a:cubicBezTo>
                  <a:cubicBezTo>
                    <a:pt x="840" y="101"/>
                    <a:pt x="886" y="98"/>
                    <a:pt x="933" y="100"/>
                  </a:cubicBezTo>
                  <a:cubicBezTo>
                    <a:pt x="943" y="101"/>
                    <a:pt x="948" y="85"/>
                    <a:pt x="938" y="80"/>
                  </a:cubicBezTo>
                  <a:cubicBezTo>
                    <a:pt x="895" y="62"/>
                    <a:pt x="849" y="60"/>
                    <a:pt x="803" y="70"/>
                  </a:cubicBezTo>
                  <a:cubicBezTo>
                    <a:pt x="802" y="67"/>
                    <a:pt x="800" y="65"/>
                    <a:pt x="798" y="63"/>
                  </a:cubicBezTo>
                  <a:cubicBezTo>
                    <a:pt x="792" y="59"/>
                    <a:pt x="784" y="57"/>
                    <a:pt x="777" y="58"/>
                  </a:cubicBezTo>
                  <a:cubicBezTo>
                    <a:pt x="776" y="57"/>
                    <a:pt x="776" y="56"/>
                    <a:pt x="776" y="55"/>
                  </a:cubicBezTo>
                  <a:cubicBezTo>
                    <a:pt x="773" y="43"/>
                    <a:pt x="752" y="41"/>
                    <a:pt x="750" y="55"/>
                  </a:cubicBezTo>
                  <a:cubicBezTo>
                    <a:pt x="745" y="85"/>
                    <a:pt x="743" y="115"/>
                    <a:pt x="737" y="145"/>
                  </a:cubicBezTo>
                  <a:cubicBezTo>
                    <a:pt x="733" y="173"/>
                    <a:pt x="721" y="189"/>
                    <a:pt x="702" y="209"/>
                  </a:cubicBezTo>
                  <a:cubicBezTo>
                    <a:pt x="673" y="241"/>
                    <a:pt x="644" y="277"/>
                    <a:pt x="637" y="320"/>
                  </a:cubicBezTo>
                  <a:cubicBezTo>
                    <a:pt x="616" y="322"/>
                    <a:pt x="595" y="324"/>
                    <a:pt x="577" y="330"/>
                  </a:cubicBezTo>
                  <a:cubicBezTo>
                    <a:pt x="565" y="334"/>
                    <a:pt x="564" y="351"/>
                    <a:pt x="577" y="354"/>
                  </a:cubicBezTo>
                  <a:cubicBezTo>
                    <a:pt x="588" y="357"/>
                    <a:pt x="601" y="359"/>
                    <a:pt x="613" y="359"/>
                  </a:cubicBezTo>
                  <a:cubicBezTo>
                    <a:pt x="604" y="370"/>
                    <a:pt x="602" y="389"/>
                    <a:pt x="617" y="398"/>
                  </a:cubicBezTo>
                  <a:cubicBezTo>
                    <a:pt x="620" y="399"/>
                    <a:pt x="623" y="416"/>
                    <a:pt x="625" y="425"/>
                  </a:cubicBezTo>
                  <a:cubicBezTo>
                    <a:pt x="619" y="445"/>
                    <a:pt x="622" y="467"/>
                    <a:pt x="624" y="487"/>
                  </a:cubicBezTo>
                  <a:cubicBezTo>
                    <a:pt x="628" y="518"/>
                    <a:pt x="633" y="548"/>
                    <a:pt x="639" y="578"/>
                  </a:cubicBezTo>
                  <a:cubicBezTo>
                    <a:pt x="642" y="592"/>
                    <a:pt x="645" y="606"/>
                    <a:pt x="648" y="620"/>
                  </a:cubicBezTo>
                  <a:cubicBezTo>
                    <a:pt x="648" y="622"/>
                    <a:pt x="650" y="626"/>
                    <a:pt x="651" y="631"/>
                  </a:cubicBezTo>
                  <a:cubicBezTo>
                    <a:pt x="648" y="633"/>
                    <a:pt x="645" y="635"/>
                    <a:pt x="643" y="636"/>
                  </a:cubicBezTo>
                  <a:cubicBezTo>
                    <a:pt x="636" y="641"/>
                    <a:pt x="628" y="646"/>
                    <a:pt x="621" y="651"/>
                  </a:cubicBezTo>
                  <a:cubicBezTo>
                    <a:pt x="613" y="654"/>
                    <a:pt x="606" y="659"/>
                    <a:pt x="600" y="668"/>
                  </a:cubicBezTo>
                  <a:cubicBezTo>
                    <a:pt x="586" y="687"/>
                    <a:pt x="613" y="713"/>
                    <a:pt x="632" y="700"/>
                  </a:cubicBezTo>
                  <a:cubicBezTo>
                    <a:pt x="636" y="697"/>
                    <a:pt x="640" y="695"/>
                    <a:pt x="644" y="692"/>
                  </a:cubicBezTo>
                  <a:cubicBezTo>
                    <a:pt x="650" y="692"/>
                    <a:pt x="661" y="691"/>
                    <a:pt x="664" y="690"/>
                  </a:cubicBezTo>
                  <a:cubicBezTo>
                    <a:pt x="673" y="688"/>
                    <a:pt x="683" y="684"/>
                    <a:pt x="689" y="676"/>
                  </a:cubicBezTo>
                  <a:cubicBezTo>
                    <a:pt x="696" y="669"/>
                    <a:pt x="699" y="660"/>
                    <a:pt x="700" y="652"/>
                  </a:cubicBezTo>
                  <a:cubicBezTo>
                    <a:pt x="705" y="647"/>
                    <a:pt x="710" y="642"/>
                    <a:pt x="714" y="636"/>
                  </a:cubicBezTo>
                  <a:cubicBezTo>
                    <a:pt x="729" y="610"/>
                    <a:pt x="711" y="572"/>
                    <a:pt x="704" y="546"/>
                  </a:cubicBezTo>
                  <a:cubicBezTo>
                    <a:pt x="695" y="510"/>
                    <a:pt x="686" y="474"/>
                    <a:pt x="676" y="438"/>
                  </a:cubicBezTo>
                  <a:cubicBezTo>
                    <a:pt x="671" y="414"/>
                    <a:pt x="668" y="386"/>
                    <a:pt x="653" y="368"/>
                  </a:cubicBezTo>
                  <a:cubicBezTo>
                    <a:pt x="651" y="365"/>
                    <a:pt x="649" y="362"/>
                    <a:pt x="646" y="360"/>
                  </a:cubicBezTo>
                  <a:cubicBezTo>
                    <a:pt x="662" y="369"/>
                    <a:pt x="689" y="360"/>
                    <a:pt x="687" y="338"/>
                  </a:cubicBezTo>
                  <a:cubicBezTo>
                    <a:pt x="690" y="285"/>
                    <a:pt x="737" y="254"/>
                    <a:pt x="764" y="213"/>
                  </a:cubicBezTo>
                  <a:cubicBezTo>
                    <a:pt x="782" y="187"/>
                    <a:pt x="787" y="152"/>
                    <a:pt x="785" y="117"/>
                  </a:cubicBezTo>
                  <a:close/>
                  <a:moveTo>
                    <a:pt x="650" y="48"/>
                  </a:moveTo>
                  <a:cubicBezTo>
                    <a:pt x="665" y="46"/>
                    <a:pt x="680" y="46"/>
                    <a:pt x="694" y="47"/>
                  </a:cubicBezTo>
                  <a:cubicBezTo>
                    <a:pt x="709" y="48"/>
                    <a:pt x="720" y="52"/>
                    <a:pt x="733" y="43"/>
                  </a:cubicBezTo>
                  <a:cubicBezTo>
                    <a:pt x="743" y="37"/>
                    <a:pt x="744" y="24"/>
                    <a:pt x="737" y="15"/>
                  </a:cubicBezTo>
                  <a:cubicBezTo>
                    <a:pt x="724" y="0"/>
                    <a:pt x="702" y="2"/>
                    <a:pt x="683" y="2"/>
                  </a:cubicBezTo>
                  <a:cubicBezTo>
                    <a:pt x="662" y="3"/>
                    <a:pt x="640" y="6"/>
                    <a:pt x="619" y="12"/>
                  </a:cubicBezTo>
                  <a:cubicBezTo>
                    <a:pt x="594" y="20"/>
                    <a:pt x="541" y="37"/>
                    <a:pt x="546" y="70"/>
                  </a:cubicBezTo>
                  <a:cubicBezTo>
                    <a:pt x="548" y="79"/>
                    <a:pt x="560" y="79"/>
                    <a:pt x="565" y="72"/>
                  </a:cubicBezTo>
                  <a:cubicBezTo>
                    <a:pt x="570" y="64"/>
                    <a:pt x="595" y="60"/>
                    <a:pt x="605" y="57"/>
                  </a:cubicBezTo>
                  <a:cubicBezTo>
                    <a:pt x="619" y="53"/>
                    <a:pt x="635" y="50"/>
                    <a:pt x="650" y="48"/>
                  </a:cubicBezTo>
                  <a:close/>
                  <a:moveTo>
                    <a:pt x="1330" y="393"/>
                  </a:moveTo>
                  <a:cubicBezTo>
                    <a:pt x="1290" y="371"/>
                    <a:pt x="1242" y="401"/>
                    <a:pt x="1206" y="419"/>
                  </a:cubicBezTo>
                  <a:cubicBezTo>
                    <a:pt x="1159" y="442"/>
                    <a:pt x="1112" y="467"/>
                    <a:pt x="1064" y="489"/>
                  </a:cubicBezTo>
                  <a:cubicBezTo>
                    <a:pt x="1022" y="508"/>
                    <a:pt x="985" y="505"/>
                    <a:pt x="943" y="485"/>
                  </a:cubicBezTo>
                  <a:cubicBezTo>
                    <a:pt x="904" y="467"/>
                    <a:pt x="868" y="445"/>
                    <a:pt x="826" y="435"/>
                  </a:cubicBezTo>
                  <a:cubicBezTo>
                    <a:pt x="809" y="432"/>
                    <a:pt x="791" y="446"/>
                    <a:pt x="796" y="465"/>
                  </a:cubicBezTo>
                  <a:cubicBezTo>
                    <a:pt x="804" y="487"/>
                    <a:pt x="812" y="510"/>
                    <a:pt x="815" y="534"/>
                  </a:cubicBezTo>
                  <a:cubicBezTo>
                    <a:pt x="818" y="557"/>
                    <a:pt x="799" y="568"/>
                    <a:pt x="781" y="579"/>
                  </a:cubicBezTo>
                  <a:cubicBezTo>
                    <a:pt x="769" y="586"/>
                    <a:pt x="768" y="599"/>
                    <a:pt x="772" y="610"/>
                  </a:cubicBezTo>
                  <a:cubicBezTo>
                    <a:pt x="786" y="642"/>
                    <a:pt x="798" y="676"/>
                    <a:pt x="817" y="704"/>
                  </a:cubicBezTo>
                  <a:cubicBezTo>
                    <a:pt x="828" y="720"/>
                    <a:pt x="850" y="710"/>
                    <a:pt x="847" y="692"/>
                  </a:cubicBezTo>
                  <a:cubicBezTo>
                    <a:pt x="842" y="663"/>
                    <a:pt x="831" y="636"/>
                    <a:pt x="820" y="609"/>
                  </a:cubicBezTo>
                  <a:cubicBezTo>
                    <a:pt x="839" y="596"/>
                    <a:pt x="855" y="580"/>
                    <a:pt x="861" y="558"/>
                  </a:cubicBezTo>
                  <a:cubicBezTo>
                    <a:pt x="865" y="539"/>
                    <a:pt x="862" y="517"/>
                    <a:pt x="856" y="497"/>
                  </a:cubicBezTo>
                  <a:cubicBezTo>
                    <a:pt x="881" y="508"/>
                    <a:pt x="905" y="522"/>
                    <a:pt x="930" y="534"/>
                  </a:cubicBezTo>
                  <a:cubicBezTo>
                    <a:pt x="971" y="551"/>
                    <a:pt x="1012" y="559"/>
                    <a:pt x="1055" y="546"/>
                  </a:cubicBezTo>
                  <a:cubicBezTo>
                    <a:pt x="1103" y="531"/>
                    <a:pt x="1148" y="504"/>
                    <a:pt x="1193" y="482"/>
                  </a:cubicBezTo>
                  <a:cubicBezTo>
                    <a:pt x="1216" y="470"/>
                    <a:pt x="1239" y="458"/>
                    <a:pt x="1263" y="448"/>
                  </a:cubicBezTo>
                  <a:cubicBezTo>
                    <a:pt x="1285" y="438"/>
                    <a:pt x="1309" y="434"/>
                    <a:pt x="1330" y="421"/>
                  </a:cubicBezTo>
                  <a:cubicBezTo>
                    <a:pt x="1339" y="415"/>
                    <a:pt x="1341" y="400"/>
                    <a:pt x="1330" y="393"/>
                  </a:cubicBezTo>
                  <a:close/>
                  <a:moveTo>
                    <a:pt x="863" y="291"/>
                  </a:moveTo>
                  <a:cubicBezTo>
                    <a:pt x="857" y="315"/>
                    <a:pt x="856" y="337"/>
                    <a:pt x="861" y="361"/>
                  </a:cubicBezTo>
                  <a:cubicBezTo>
                    <a:pt x="864" y="375"/>
                    <a:pt x="884" y="370"/>
                    <a:pt x="886" y="357"/>
                  </a:cubicBezTo>
                  <a:cubicBezTo>
                    <a:pt x="887" y="340"/>
                    <a:pt x="892" y="322"/>
                    <a:pt x="899" y="307"/>
                  </a:cubicBezTo>
                  <a:cubicBezTo>
                    <a:pt x="903" y="298"/>
                    <a:pt x="903" y="290"/>
                    <a:pt x="896" y="283"/>
                  </a:cubicBezTo>
                  <a:cubicBezTo>
                    <a:pt x="893" y="279"/>
                    <a:pt x="888" y="277"/>
                    <a:pt x="882" y="277"/>
                  </a:cubicBezTo>
                  <a:cubicBezTo>
                    <a:pt x="874" y="277"/>
                    <a:pt x="866" y="283"/>
                    <a:pt x="863" y="291"/>
                  </a:cubicBezTo>
                  <a:close/>
                  <a:moveTo>
                    <a:pt x="200" y="366"/>
                  </a:moveTo>
                  <a:cubicBezTo>
                    <a:pt x="171" y="362"/>
                    <a:pt x="141" y="352"/>
                    <a:pt x="112" y="351"/>
                  </a:cubicBezTo>
                  <a:cubicBezTo>
                    <a:pt x="97" y="350"/>
                    <a:pt x="95" y="369"/>
                    <a:pt x="105" y="376"/>
                  </a:cubicBezTo>
                  <a:cubicBezTo>
                    <a:pt x="129" y="393"/>
                    <a:pt x="161" y="401"/>
                    <a:pt x="189" y="407"/>
                  </a:cubicBezTo>
                  <a:cubicBezTo>
                    <a:pt x="204" y="411"/>
                    <a:pt x="219" y="414"/>
                    <a:pt x="235" y="414"/>
                  </a:cubicBezTo>
                  <a:cubicBezTo>
                    <a:pt x="249" y="413"/>
                    <a:pt x="263" y="408"/>
                    <a:pt x="278" y="408"/>
                  </a:cubicBezTo>
                  <a:cubicBezTo>
                    <a:pt x="309" y="407"/>
                    <a:pt x="342" y="421"/>
                    <a:pt x="372" y="428"/>
                  </a:cubicBezTo>
                  <a:cubicBezTo>
                    <a:pt x="397" y="435"/>
                    <a:pt x="437" y="454"/>
                    <a:pt x="461" y="439"/>
                  </a:cubicBezTo>
                  <a:cubicBezTo>
                    <a:pt x="470" y="434"/>
                    <a:pt x="473" y="423"/>
                    <a:pt x="468" y="414"/>
                  </a:cubicBezTo>
                  <a:cubicBezTo>
                    <a:pt x="468" y="413"/>
                    <a:pt x="467" y="412"/>
                    <a:pt x="466" y="411"/>
                  </a:cubicBezTo>
                  <a:cubicBezTo>
                    <a:pt x="470" y="401"/>
                    <a:pt x="466" y="388"/>
                    <a:pt x="454" y="383"/>
                  </a:cubicBezTo>
                  <a:cubicBezTo>
                    <a:pt x="423" y="372"/>
                    <a:pt x="385" y="370"/>
                    <a:pt x="353" y="365"/>
                  </a:cubicBezTo>
                  <a:cubicBezTo>
                    <a:pt x="325" y="361"/>
                    <a:pt x="293" y="353"/>
                    <a:pt x="266" y="361"/>
                  </a:cubicBezTo>
                  <a:cubicBezTo>
                    <a:pt x="244" y="364"/>
                    <a:pt x="223" y="369"/>
                    <a:pt x="200" y="366"/>
                  </a:cubicBezTo>
                  <a:close/>
                  <a:moveTo>
                    <a:pt x="1111" y="323"/>
                  </a:moveTo>
                  <a:cubicBezTo>
                    <a:pt x="1133" y="333"/>
                    <a:pt x="1166" y="336"/>
                    <a:pt x="1189" y="327"/>
                  </a:cubicBezTo>
                  <a:cubicBezTo>
                    <a:pt x="1212" y="318"/>
                    <a:pt x="1232" y="292"/>
                    <a:pt x="1227" y="267"/>
                  </a:cubicBezTo>
                  <a:cubicBezTo>
                    <a:pt x="1226" y="261"/>
                    <a:pt x="1223" y="258"/>
                    <a:pt x="1220" y="255"/>
                  </a:cubicBezTo>
                  <a:cubicBezTo>
                    <a:pt x="1228" y="249"/>
                    <a:pt x="1235" y="241"/>
                    <a:pt x="1243" y="235"/>
                  </a:cubicBezTo>
                  <a:cubicBezTo>
                    <a:pt x="1256" y="225"/>
                    <a:pt x="1269" y="215"/>
                    <a:pt x="1281" y="206"/>
                  </a:cubicBezTo>
                  <a:cubicBezTo>
                    <a:pt x="1292" y="198"/>
                    <a:pt x="1287" y="178"/>
                    <a:pt x="1272" y="183"/>
                  </a:cubicBezTo>
                  <a:cubicBezTo>
                    <a:pt x="1255" y="188"/>
                    <a:pt x="1238" y="195"/>
                    <a:pt x="1223" y="205"/>
                  </a:cubicBezTo>
                  <a:cubicBezTo>
                    <a:pt x="1208" y="214"/>
                    <a:pt x="1191" y="224"/>
                    <a:pt x="1182" y="240"/>
                  </a:cubicBezTo>
                  <a:cubicBezTo>
                    <a:pt x="1177" y="249"/>
                    <a:pt x="1180" y="258"/>
                    <a:pt x="1187" y="262"/>
                  </a:cubicBezTo>
                  <a:cubicBezTo>
                    <a:pt x="1182" y="269"/>
                    <a:pt x="1178" y="278"/>
                    <a:pt x="1170" y="282"/>
                  </a:cubicBezTo>
                  <a:cubicBezTo>
                    <a:pt x="1159" y="288"/>
                    <a:pt x="1136" y="283"/>
                    <a:pt x="1126" y="279"/>
                  </a:cubicBezTo>
                  <a:cubicBezTo>
                    <a:pt x="1094" y="264"/>
                    <a:pt x="1105" y="227"/>
                    <a:pt x="1090" y="201"/>
                  </a:cubicBezTo>
                  <a:cubicBezTo>
                    <a:pt x="1088" y="197"/>
                    <a:pt x="1083" y="195"/>
                    <a:pt x="1079" y="198"/>
                  </a:cubicBezTo>
                  <a:cubicBezTo>
                    <a:pt x="1035" y="230"/>
                    <a:pt x="1070" y="305"/>
                    <a:pt x="1111" y="323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pic>
        <p:nvPicPr>
          <p:cNvPr id="2" name="Zvu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9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35"/>
    </mc:Choice>
    <mc:Fallback>
      <p:transition spd="slow" advTm="43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Unicorn</a:t>
            </a:r>
            <a:r>
              <a:rPr lang="cs-CZ" dirty="0"/>
              <a:t> University</a:t>
            </a:r>
          </a:p>
        </p:txBody>
      </p:sp>
      <p:sp>
        <p:nvSpPr>
          <p:cNvPr id="8" name="Podnadpis 7"/>
          <p:cNvSpPr>
            <a:spLocks noGrp="1"/>
          </p:cNvSpPr>
          <p:nvPr>
            <p:ph type="subTitle" idx="1"/>
          </p:nvPr>
        </p:nvSpPr>
        <p:spPr>
          <a:xfrm>
            <a:off x="720000" y="3240001"/>
            <a:ext cx="10752000" cy="833562"/>
          </a:xfrm>
        </p:spPr>
        <p:txBody>
          <a:bodyPr/>
          <a:lstStyle/>
          <a:p>
            <a:r>
              <a:rPr lang="cs-CZ" dirty="0"/>
              <a:t>Statistické metody v analýze dat,</a:t>
            </a:r>
          </a:p>
          <a:p>
            <a:r>
              <a:rPr lang="cs-CZ" dirty="0"/>
              <a:t>II. přednáška - Popisná statistika a </a:t>
            </a:r>
            <a:r>
              <a:rPr lang="cs-CZ" dirty="0" err="1"/>
              <a:t>exploratorní</a:t>
            </a:r>
            <a:r>
              <a:rPr lang="cs-CZ" dirty="0"/>
              <a:t> analýza dat</a:t>
            </a:r>
            <a:endParaRPr lang="da-DK" dirty="0"/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Jaroslav</a:t>
            </a:r>
          </a:p>
        </p:txBody>
      </p:sp>
      <p:sp>
        <p:nvSpPr>
          <p:cNvPr id="10" name="Zástupný symbol pro text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s-CZ" dirty="0"/>
              <a:t>Sixta</a:t>
            </a:r>
          </a:p>
        </p:txBody>
      </p:sp>
      <p:sp>
        <p:nvSpPr>
          <p:cNvPr id="6" name="Zástupný symbol pro datum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cs-CZ" dirty="0"/>
              <a:t>ZS 2022</a:t>
            </a:r>
          </a:p>
        </p:txBody>
      </p:sp>
      <p:pic>
        <p:nvPicPr>
          <p:cNvPr id="2" name="Zvu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"/>
    </mc:Choice>
    <mc:Fallback>
      <p:transition spd="slow" advTm="1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19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/>
              <a:t>Stručné opakování z bakalářského studia</a:t>
            </a:r>
          </a:p>
          <a:p>
            <a:pPr lvl="1"/>
            <a:r>
              <a:rPr lang="cs-CZ" dirty="0"/>
              <a:t>Zákon velkých čísel a centrální limitní věta</a:t>
            </a:r>
          </a:p>
          <a:p>
            <a:pPr lvl="1"/>
            <a:r>
              <a:rPr lang="cs-CZ" dirty="0"/>
              <a:t>Testování hypotéz</a:t>
            </a:r>
          </a:p>
          <a:p>
            <a:endParaRPr lang="cs-CZ" dirty="0"/>
          </a:p>
          <a:p>
            <a:r>
              <a:rPr lang="cs-CZ" dirty="0" err="1"/>
              <a:t>Exploratorní</a:t>
            </a:r>
            <a:r>
              <a:rPr lang="cs-CZ" dirty="0"/>
              <a:t> analýza dat</a:t>
            </a:r>
          </a:p>
          <a:p>
            <a:pPr lvl="1"/>
            <a:r>
              <a:rPr lang="cs-CZ" dirty="0"/>
              <a:t>Standardní nástroje popisné statistiky (míry polohy, variability, šikmosti, špičatosti,..)</a:t>
            </a:r>
          </a:p>
          <a:p>
            <a:pPr lvl="2"/>
            <a:r>
              <a:rPr lang="cs-CZ" dirty="0"/>
              <a:t>Aplikace popisné statistiky, její využití v oblasti velkých dat</a:t>
            </a:r>
          </a:p>
          <a:p>
            <a:pPr lvl="2"/>
            <a:r>
              <a:rPr lang="cs-CZ" dirty="0"/>
              <a:t>Tabulky četností</a:t>
            </a:r>
          </a:p>
          <a:p>
            <a:pPr lvl="1"/>
            <a:r>
              <a:rPr lang="cs-CZ" dirty="0"/>
              <a:t>Rozdělení náhodné veličiny</a:t>
            </a:r>
          </a:p>
          <a:p>
            <a:pPr lvl="1"/>
            <a:r>
              <a:rPr lang="cs-CZ" dirty="0"/>
              <a:t>Náhodný vektor a výběr z vícerozměrného normální rozdělení</a:t>
            </a:r>
          </a:p>
          <a:p>
            <a:pPr lvl="1"/>
            <a:r>
              <a:rPr lang="cs-CZ" dirty="0"/>
              <a:t>Lineární a kvadratické formy</a:t>
            </a:r>
          </a:p>
          <a:p>
            <a:pPr lvl="1"/>
            <a:r>
              <a:rPr lang="cs-CZ" dirty="0"/>
              <a:t>Vzdálenosti objektů</a:t>
            </a:r>
          </a:p>
          <a:p>
            <a:pPr lvl="1"/>
            <a:r>
              <a:rPr lang="cs-CZ" dirty="0"/>
              <a:t>Identifikace odlehlých a vlivných pozorování</a:t>
            </a:r>
          </a:p>
          <a:p>
            <a:endParaRPr lang="cs-CZ" dirty="0"/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3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62"/>
    </mc:Choice>
    <mc:Fallback>
      <p:transition spd="slow" advTm="39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/>
              <a:t>Úvod ke kurzu, forma výuky, podmínky zkoušky a literatura</a:t>
            </a:r>
          </a:p>
          <a:p>
            <a:r>
              <a:rPr lang="cs-CZ" dirty="0"/>
              <a:t>Statistické prostředí, programy (R, komerční programy, statistika v MS Excel)</a:t>
            </a:r>
          </a:p>
          <a:p>
            <a:r>
              <a:rPr lang="cs-CZ" dirty="0"/>
              <a:t>Aplikace popisné statistiky</a:t>
            </a:r>
          </a:p>
          <a:p>
            <a:r>
              <a:rPr lang="cs-CZ" dirty="0"/>
              <a:t>Datová matice</a:t>
            </a:r>
          </a:p>
          <a:p>
            <a:r>
              <a:rPr lang="cs-CZ" dirty="0"/>
              <a:t>Práce s velkými daty</a:t>
            </a:r>
          </a:p>
          <a:p>
            <a:r>
              <a:rPr lang="cs-CZ" dirty="0"/>
              <a:t>Statistika a data-</a:t>
            </a:r>
            <a:r>
              <a:rPr lang="cs-CZ" dirty="0" err="1"/>
              <a:t>mining</a:t>
            </a:r>
            <a:endParaRPr lang="cs-CZ" dirty="0"/>
          </a:p>
          <a:p>
            <a:r>
              <a:rPr lang="cs-CZ" dirty="0"/>
              <a:t>Statistické metody</a:t>
            </a:r>
          </a:p>
          <a:p>
            <a:endParaRPr lang="cs-CZ" dirty="0"/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1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56"/>
    </mc:Choice>
    <mc:Fallback>
      <p:transition spd="slow" advTm="69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>
          <a:xfrm>
            <a:off x="487772" y="1499913"/>
            <a:ext cx="5179603" cy="4203114"/>
          </a:xfrm>
        </p:spPr>
        <p:txBody>
          <a:bodyPr/>
          <a:lstStyle/>
          <a:p>
            <a:r>
              <a:rPr lang="cs-CZ" dirty="0"/>
              <a:t>Stručné připomenutí základů z bakalářského studia</a:t>
            </a:r>
          </a:p>
        </p:txBody>
      </p:sp>
      <p:grpSp>
        <p:nvGrpSpPr>
          <p:cNvPr id="8" name="Skupina 7"/>
          <p:cNvGrpSpPr/>
          <p:nvPr/>
        </p:nvGrpSpPr>
        <p:grpSpPr>
          <a:xfrm>
            <a:off x="6357258" y="1499913"/>
            <a:ext cx="5029200" cy="2962574"/>
            <a:chOff x="6541939" y="2069262"/>
            <a:chExt cx="5029200" cy="296257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939" y="2069262"/>
              <a:ext cx="5029200" cy="2857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6541939" y="2218787"/>
              <a:ext cx="5029200" cy="2813049"/>
            </a:xfrm>
            <a:custGeom>
              <a:avLst/>
              <a:gdLst>
                <a:gd name="T0" fmla="*/ 104 w 1341"/>
                <a:gd name="T1" fmla="*/ 546 h 750"/>
                <a:gd name="T2" fmla="*/ 111 w 1341"/>
                <a:gd name="T3" fmla="*/ 532 h 750"/>
                <a:gd name="T4" fmla="*/ 157 w 1341"/>
                <a:gd name="T5" fmla="*/ 568 h 750"/>
                <a:gd name="T6" fmla="*/ 367 w 1341"/>
                <a:gd name="T7" fmla="*/ 593 h 750"/>
                <a:gd name="T8" fmla="*/ 244 w 1341"/>
                <a:gd name="T9" fmla="*/ 664 h 750"/>
                <a:gd name="T10" fmla="*/ 243 w 1341"/>
                <a:gd name="T11" fmla="*/ 663 h 750"/>
                <a:gd name="T12" fmla="*/ 200 w 1341"/>
                <a:gd name="T13" fmla="*/ 664 h 750"/>
                <a:gd name="T14" fmla="*/ 188 w 1341"/>
                <a:gd name="T15" fmla="*/ 679 h 750"/>
                <a:gd name="T16" fmla="*/ 141 w 1341"/>
                <a:gd name="T17" fmla="*/ 729 h 750"/>
                <a:gd name="T18" fmla="*/ 236 w 1341"/>
                <a:gd name="T19" fmla="*/ 708 h 750"/>
                <a:gd name="T20" fmla="*/ 241 w 1341"/>
                <a:gd name="T21" fmla="*/ 689 h 750"/>
                <a:gd name="T22" fmla="*/ 339 w 1341"/>
                <a:gd name="T23" fmla="*/ 633 h 750"/>
                <a:gd name="T24" fmla="*/ 413 w 1341"/>
                <a:gd name="T25" fmla="*/ 573 h 750"/>
                <a:gd name="T26" fmla="*/ 486 w 1341"/>
                <a:gd name="T27" fmla="*/ 627 h 750"/>
                <a:gd name="T28" fmla="*/ 54 w 1341"/>
                <a:gd name="T29" fmla="*/ 256 h 750"/>
                <a:gd name="T30" fmla="*/ 141 w 1341"/>
                <a:gd name="T31" fmla="*/ 152 h 750"/>
                <a:gd name="T32" fmla="*/ 8 w 1341"/>
                <a:gd name="T33" fmla="*/ 128 h 750"/>
                <a:gd name="T34" fmla="*/ 183 w 1341"/>
                <a:gd name="T35" fmla="*/ 95 h 750"/>
                <a:gd name="T36" fmla="*/ 222 w 1341"/>
                <a:gd name="T37" fmla="*/ 218 h 750"/>
                <a:gd name="T38" fmla="*/ 171 w 1341"/>
                <a:gd name="T39" fmla="*/ 245 h 750"/>
                <a:gd name="T40" fmla="*/ 340 w 1341"/>
                <a:gd name="T41" fmla="*/ 203 h 750"/>
                <a:gd name="T42" fmla="*/ 349 w 1341"/>
                <a:gd name="T43" fmla="*/ 53 h 750"/>
                <a:gd name="T44" fmla="*/ 785 w 1341"/>
                <a:gd name="T45" fmla="*/ 117 h 750"/>
                <a:gd name="T46" fmla="*/ 803 w 1341"/>
                <a:gd name="T47" fmla="*/ 70 h 750"/>
                <a:gd name="T48" fmla="*/ 750 w 1341"/>
                <a:gd name="T49" fmla="*/ 55 h 750"/>
                <a:gd name="T50" fmla="*/ 577 w 1341"/>
                <a:gd name="T51" fmla="*/ 330 h 750"/>
                <a:gd name="T52" fmla="*/ 625 w 1341"/>
                <a:gd name="T53" fmla="*/ 425 h 750"/>
                <a:gd name="T54" fmla="*/ 651 w 1341"/>
                <a:gd name="T55" fmla="*/ 631 h 750"/>
                <a:gd name="T56" fmla="*/ 632 w 1341"/>
                <a:gd name="T57" fmla="*/ 700 h 750"/>
                <a:gd name="T58" fmla="*/ 700 w 1341"/>
                <a:gd name="T59" fmla="*/ 652 h 750"/>
                <a:gd name="T60" fmla="*/ 653 w 1341"/>
                <a:gd name="T61" fmla="*/ 368 h 750"/>
                <a:gd name="T62" fmla="*/ 785 w 1341"/>
                <a:gd name="T63" fmla="*/ 117 h 750"/>
                <a:gd name="T64" fmla="*/ 737 w 1341"/>
                <a:gd name="T65" fmla="*/ 15 h 750"/>
                <a:gd name="T66" fmla="*/ 565 w 1341"/>
                <a:gd name="T67" fmla="*/ 72 h 750"/>
                <a:gd name="T68" fmla="*/ 1206 w 1341"/>
                <a:gd name="T69" fmla="*/ 419 h 750"/>
                <a:gd name="T70" fmla="*/ 796 w 1341"/>
                <a:gd name="T71" fmla="*/ 465 h 750"/>
                <a:gd name="T72" fmla="*/ 817 w 1341"/>
                <a:gd name="T73" fmla="*/ 704 h 750"/>
                <a:gd name="T74" fmla="*/ 856 w 1341"/>
                <a:gd name="T75" fmla="*/ 497 h 750"/>
                <a:gd name="T76" fmla="*/ 1263 w 1341"/>
                <a:gd name="T77" fmla="*/ 448 h 750"/>
                <a:gd name="T78" fmla="*/ 861 w 1341"/>
                <a:gd name="T79" fmla="*/ 361 h 750"/>
                <a:gd name="T80" fmla="*/ 882 w 1341"/>
                <a:gd name="T81" fmla="*/ 277 h 750"/>
                <a:gd name="T82" fmla="*/ 105 w 1341"/>
                <a:gd name="T83" fmla="*/ 376 h 750"/>
                <a:gd name="T84" fmla="*/ 372 w 1341"/>
                <a:gd name="T85" fmla="*/ 428 h 750"/>
                <a:gd name="T86" fmla="*/ 454 w 1341"/>
                <a:gd name="T87" fmla="*/ 383 h 750"/>
                <a:gd name="T88" fmla="*/ 1111 w 1341"/>
                <a:gd name="T89" fmla="*/ 323 h 750"/>
                <a:gd name="T90" fmla="*/ 1243 w 1341"/>
                <a:gd name="T91" fmla="*/ 235 h 750"/>
                <a:gd name="T92" fmla="*/ 1182 w 1341"/>
                <a:gd name="T93" fmla="*/ 240 h 750"/>
                <a:gd name="T94" fmla="*/ 1090 w 1341"/>
                <a:gd name="T95" fmla="*/ 201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750">
                  <a:moveTo>
                    <a:pt x="123" y="596"/>
                  </a:moveTo>
                  <a:cubicBezTo>
                    <a:pt x="108" y="600"/>
                    <a:pt x="90" y="597"/>
                    <a:pt x="79" y="586"/>
                  </a:cubicBezTo>
                  <a:cubicBezTo>
                    <a:pt x="67" y="573"/>
                    <a:pt x="68" y="554"/>
                    <a:pt x="83" y="544"/>
                  </a:cubicBezTo>
                  <a:cubicBezTo>
                    <a:pt x="89" y="539"/>
                    <a:pt x="99" y="541"/>
                    <a:pt x="104" y="546"/>
                  </a:cubicBezTo>
                  <a:cubicBezTo>
                    <a:pt x="105" y="547"/>
                    <a:pt x="105" y="547"/>
                    <a:pt x="105" y="547"/>
                  </a:cubicBezTo>
                  <a:cubicBezTo>
                    <a:pt x="106" y="547"/>
                    <a:pt x="106" y="546"/>
                    <a:pt x="105" y="547"/>
                  </a:cubicBezTo>
                  <a:cubicBezTo>
                    <a:pt x="109" y="543"/>
                    <a:pt x="109" y="540"/>
                    <a:pt x="110" y="534"/>
                  </a:cubicBezTo>
                  <a:cubicBezTo>
                    <a:pt x="111" y="533"/>
                    <a:pt x="111" y="533"/>
                    <a:pt x="111" y="532"/>
                  </a:cubicBezTo>
                  <a:cubicBezTo>
                    <a:pt x="111" y="532"/>
                    <a:pt x="111" y="531"/>
                    <a:pt x="111" y="529"/>
                  </a:cubicBezTo>
                  <a:cubicBezTo>
                    <a:pt x="112" y="523"/>
                    <a:pt x="113" y="518"/>
                    <a:pt x="117" y="512"/>
                  </a:cubicBezTo>
                  <a:cubicBezTo>
                    <a:pt x="129" y="492"/>
                    <a:pt x="157" y="498"/>
                    <a:pt x="165" y="519"/>
                  </a:cubicBezTo>
                  <a:cubicBezTo>
                    <a:pt x="170" y="533"/>
                    <a:pt x="164" y="555"/>
                    <a:pt x="157" y="568"/>
                  </a:cubicBezTo>
                  <a:cubicBezTo>
                    <a:pt x="150" y="581"/>
                    <a:pt x="137" y="592"/>
                    <a:pt x="123" y="596"/>
                  </a:cubicBezTo>
                  <a:close/>
                  <a:moveTo>
                    <a:pt x="413" y="573"/>
                  </a:moveTo>
                  <a:cubicBezTo>
                    <a:pt x="403" y="564"/>
                    <a:pt x="387" y="562"/>
                    <a:pt x="377" y="573"/>
                  </a:cubicBezTo>
                  <a:cubicBezTo>
                    <a:pt x="371" y="579"/>
                    <a:pt x="369" y="586"/>
                    <a:pt x="367" y="593"/>
                  </a:cubicBezTo>
                  <a:cubicBezTo>
                    <a:pt x="368" y="590"/>
                    <a:pt x="367" y="593"/>
                    <a:pt x="366" y="594"/>
                  </a:cubicBezTo>
                  <a:cubicBezTo>
                    <a:pt x="363" y="593"/>
                    <a:pt x="359" y="592"/>
                    <a:pt x="355" y="593"/>
                  </a:cubicBezTo>
                  <a:cubicBezTo>
                    <a:pt x="333" y="598"/>
                    <a:pt x="310" y="616"/>
                    <a:pt x="291" y="629"/>
                  </a:cubicBezTo>
                  <a:cubicBezTo>
                    <a:pt x="275" y="640"/>
                    <a:pt x="259" y="651"/>
                    <a:pt x="244" y="664"/>
                  </a:cubicBezTo>
                  <a:cubicBezTo>
                    <a:pt x="241" y="666"/>
                    <a:pt x="238" y="669"/>
                    <a:pt x="235" y="671"/>
                  </a:cubicBezTo>
                  <a:cubicBezTo>
                    <a:pt x="235" y="671"/>
                    <a:pt x="235" y="671"/>
                    <a:pt x="235" y="671"/>
                  </a:cubicBezTo>
                  <a:cubicBezTo>
                    <a:pt x="238" y="669"/>
                    <a:pt x="241" y="666"/>
                    <a:pt x="244" y="664"/>
                  </a:cubicBezTo>
                  <a:cubicBezTo>
                    <a:pt x="244" y="663"/>
                    <a:pt x="244" y="663"/>
                    <a:pt x="243" y="663"/>
                  </a:cubicBezTo>
                  <a:cubicBezTo>
                    <a:pt x="233" y="645"/>
                    <a:pt x="207" y="644"/>
                    <a:pt x="200" y="664"/>
                  </a:cubicBezTo>
                  <a:cubicBezTo>
                    <a:pt x="200" y="664"/>
                    <a:pt x="200" y="665"/>
                    <a:pt x="200" y="665"/>
                  </a:cubicBezTo>
                  <a:cubicBezTo>
                    <a:pt x="200" y="665"/>
                    <a:pt x="200" y="665"/>
                    <a:pt x="200" y="665"/>
                  </a:cubicBezTo>
                  <a:cubicBezTo>
                    <a:pt x="200" y="664"/>
                    <a:pt x="200" y="664"/>
                    <a:pt x="200" y="664"/>
                  </a:cubicBezTo>
                  <a:cubicBezTo>
                    <a:pt x="201" y="662"/>
                    <a:pt x="201" y="662"/>
                    <a:pt x="200" y="665"/>
                  </a:cubicBezTo>
                  <a:cubicBezTo>
                    <a:pt x="199" y="665"/>
                    <a:pt x="199" y="665"/>
                    <a:pt x="199" y="665"/>
                  </a:cubicBezTo>
                  <a:cubicBezTo>
                    <a:pt x="198" y="666"/>
                    <a:pt x="197" y="667"/>
                    <a:pt x="196" y="668"/>
                  </a:cubicBezTo>
                  <a:cubicBezTo>
                    <a:pt x="192" y="671"/>
                    <a:pt x="190" y="675"/>
                    <a:pt x="188" y="679"/>
                  </a:cubicBezTo>
                  <a:cubicBezTo>
                    <a:pt x="187" y="679"/>
                    <a:pt x="187" y="680"/>
                    <a:pt x="186" y="681"/>
                  </a:cubicBezTo>
                  <a:cubicBezTo>
                    <a:pt x="177" y="690"/>
                    <a:pt x="174" y="684"/>
                    <a:pt x="162" y="688"/>
                  </a:cubicBezTo>
                  <a:cubicBezTo>
                    <a:pt x="159" y="688"/>
                    <a:pt x="157" y="688"/>
                    <a:pt x="155" y="689"/>
                  </a:cubicBezTo>
                  <a:cubicBezTo>
                    <a:pt x="138" y="695"/>
                    <a:pt x="132" y="714"/>
                    <a:pt x="141" y="729"/>
                  </a:cubicBezTo>
                  <a:cubicBezTo>
                    <a:pt x="149" y="743"/>
                    <a:pt x="165" y="750"/>
                    <a:pt x="180" y="750"/>
                  </a:cubicBezTo>
                  <a:cubicBezTo>
                    <a:pt x="195" y="750"/>
                    <a:pt x="211" y="742"/>
                    <a:pt x="221" y="731"/>
                  </a:cubicBezTo>
                  <a:cubicBezTo>
                    <a:pt x="226" y="726"/>
                    <a:pt x="232" y="718"/>
                    <a:pt x="236" y="709"/>
                  </a:cubicBezTo>
                  <a:cubicBezTo>
                    <a:pt x="236" y="709"/>
                    <a:pt x="236" y="709"/>
                    <a:pt x="236" y="708"/>
                  </a:cubicBezTo>
                  <a:cubicBezTo>
                    <a:pt x="240" y="702"/>
                    <a:pt x="244" y="694"/>
                    <a:pt x="246" y="687"/>
                  </a:cubicBezTo>
                  <a:cubicBezTo>
                    <a:pt x="245" y="687"/>
                    <a:pt x="243" y="688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3" y="688"/>
                    <a:pt x="245" y="687"/>
                    <a:pt x="246" y="687"/>
                  </a:cubicBezTo>
                  <a:cubicBezTo>
                    <a:pt x="265" y="676"/>
                    <a:pt x="283" y="666"/>
                    <a:pt x="302" y="655"/>
                  </a:cubicBezTo>
                  <a:cubicBezTo>
                    <a:pt x="313" y="649"/>
                    <a:pt x="326" y="640"/>
                    <a:pt x="339" y="633"/>
                  </a:cubicBezTo>
                  <a:cubicBezTo>
                    <a:pt x="342" y="641"/>
                    <a:pt x="350" y="648"/>
                    <a:pt x="359" y="649"/>
                  </a:cubicBezTo>
                  <a:cubicBezTo>
                    <a:pt x="371" y="652"/>
                    <a:pt x="382" y="648"/>
                    <a:pt x="392" y="641"/>
                  </a:cubicBezTo>
                  <a:cubicBezTo>
                    <a:pt x="401" y="634"/>
                    <a:pt x="409" y="627"/>
                    <a:pt x="416" y="618"/>
                  </a:cubicBezTo>
                  <a:cubicBezTo>
                    <a:pt x="424" y="605"/>
                    <a:pt x="426" y="584"/>
                    <a:pt x="413" y="573"/>
                  </a:cubicBezTo>
                  <a:close/>
                  <a:moveTo>
                    <a:pt x="486" y="606"/>
                  </a:moveTo>
                  <a:cubicBezTo>
                    <a:pt x="471" y="599"/>
                    <a:pt x="454" y="601"/>
                    <a:pt x="438" y="599"/>
                  </a:cubicBezTo>
                  <a:cubicBezTo>
                    <a:pt x="420" y="596"/>
                    <a:pt x="413" y="619"/>
                    <a:pt x="430" y="625"/>
                  </a:cubicBezTo>
                  <a:cubicBezTo>
                    <a:pt x="447" y="631"/>
                    <a:pt x="469" y="638"/>
                    <a:pt x="486" y="627"/>
                  </a:cubicBezTo>
                  <a:cubicBezTo>
                    <a:pt x="493" y="623"/>
                    <a:pt x="494" y="610"/>
                    <a:pt x="486" y="606"/>
                  </a:cubicBezTo>
                  <a:close/>
                  <a:moveTo>
                    <a:pt x="21" y="284"/>
                  </a:moveTo>
                  <a:cubicBezTo>
                    <a:pt x="12" y="276"/>
                    <a:pt x="17" y="262"/>
                    <a:pt x="28" y="259"/>
                  </a:cubicBezTo>
                  <a:cubicBezTo>
                    <a:pt x="36" y="256"/>
                    <a:pt x="45" y="256"/>
                    <a:pt x="54" y="256"/>
                  </a:cubicBezTo>
                  <a:cubicBezTo>
                    <a:pt x="75" y="246"/>
                    <a:pt x="96" y="237"/>
                    <a:pt x="117" y="228"/>
                  </a:cubicBezTo>
                  <a:cubicBezTo>
                    <a:pt x="131" y="222"/>
                    <a:pt x="136" y="218"/>
                    <a:pt x="136" y="203"/>
                  </a:cubicBezTo>
                  <a:cubicBezTo>
                    <a:pt x="136" y="194"/>
                    <a:pt x="135" y="186"/>
                    <a:pt x="134" y="178"/>
                  </a:cubicBezTo>
                  <a:cubicBezTo>
                    <a:pt x="131" y="169"/>
                    <a:pt x="133" y="157"/>
                    <a:pt x="141" y="152"/>
                  </a:cubicBezTo>
                  <a:cubicBezTo>
                    <a:pt x="144" y="149"/>
                    <a:pt x="148" y="147"/>
                    <a:pt x="152" y="146"/>
                  </a:cubicBezTo>
                  <a:cubicBezTo>
                    <a:pt x="158" y="144"/>
                    <a:pt x="164" y="141"/>
                    <a:pt x="169" y="136"/>
                  </a:cubicBezTo>
                  <a:cubicBezTo>
                    <a:pt x="146" y="139"/>
                    <a:pt x="121" y="137"/>
                    <a:pt x="98" y="137"/>
                  </a:cubicBezTo>
                  <a:cubicBezTo>
                    <a:pt x="69" y="136"/>
                    <a:pt x="37" y="137"/>
                    <a:pt x="8" y="128"/>
                  </a:cubicBezTo>
                  <a:cubicBezTo>
                    <a:pt x="0" y="125"/>
                    <a:pt x="0" y="114"/>
                    <a:pt x="8" y="111"/>
                  </a:cubicBezTo>
                  <a:cubicBezTo>
                    <a:pt x="46" y="100"/>
                    <a:pt x="90" y="102"/>
                    <a:pt x="129" y="100"/>
                  </a:cubicBezTo>
                  <a:cubicBezTo>
                    <a:pt x="139" y="99"/>
                    <a:pt x="148" y="99"/>
                    <a:pt x="158" y="98"/>
                  </a:cubicBezTo>
                  <a:cubicBezTo>
                    <a:pt x="166" y="97"/>
                    <a:pt x="175" y="93"/>
                    <a:pt x="183" y="95"/>
                  </a:cubicBezTo>
                  <a:cubicBezTo>
                    <a:pt x="191" y="97"/>
                    <a:pt x="198" y="105"/>
                    <a:pt x="197" y="114"/>
                  </a:cubicBezTo>
                  <a:cubicBezTo>
                    <a:pt x="197" y="119"/>
                    <a:pt x="195" y="123"/>
                    <a:pt x="193" y="127"/>
                  </a:cubicBezTo>
                  <a:cubicBezTo>
                    <a:pt x="198" y="127"/>
                    <a:pt x="203" y="130"/>
                    <a:pt x="206" y="133"/>
                  </a:cubicBezTo>
                  <a:cubicBezTo>
                    <a:pt x="227" y="150"/>
                    <a:pt x="221" y="194"/>
                    <a:pt x="222" y="218"/>
                  </a:cubicBezTo>
                  <a:cubicBezTo>
                    <a:pt x="224" y="242"/>
                    <a:pt x="234" y="278"/>
                    <a:pt x="203" y="287"/>
                  </a:cubicBezTo>
                  <a:cubicBezTo>
                    <a:pt x="172" y="295"/>
                    <a:pt x="136" y="295"/>
                    <a:pt x="105" y="298"/>
                  </a:cubicBezTo>
                  <a:cubicBezTo>
                    <a:pt x="78" y="301"/>
                    <a:pt x="42" y="305"/>
                    <a:pt x="21" y="284"/>
                  </a:cubicBezTo>
                  <a:close/>
                  <a:moveTo>
                    <a:pt x="171" y="245"/>
                  </a:moveTo>
                  <a:cubicBezTo>
                    <a:pt x="173" y="245"/>
                    <a:pt x="176" y="244"/>
                    <a:pt x="179" y="244"/>
                  </a:cubicBezTo>
                  <a:cubicBezTo>
                    <a:pt x="178" y="240"/>
                    <a:pt x="178" y="237"/>
                    <a:pt x="177" y="233"/>
                  </a:cubicBezTo>
                  <a:cubicBezTo>
                    <a:pt x="176" y="237"/>
                    <a:pt x="173" y="241"/>
                    <a:pt x="171" y="245"/>
                  </a:cubicBezTo>
                  <a:close/>
                  <a:moveTo>
                    <a:pt x="340" y="203"/>
                  </a:moveTo>
                  <a:cubicBezTo>
                    <a:pt x="364" y="200"/>
                    <a:pt x="380" y="182"/>
                    <a:pt x="389" y="162"/>
                  </a:cubicBezTo>
                  <a:cubicBezTo>
                    <a:pt x="400" y="136"/>
                    <a:pt x="400" y="105"/>
                    <a:pt x="397" y="78"/>
                  </a:cubicBezTo>
                  <a:cubicBezTo>
                    <a:pt x="395" y="60"/>
                    <a:pt x="388" y="26"/>
                    <a:pt x="366" y="23"/>
                  </a:cubicBezTo>
                  <a:cubicBezTo>
                    <a:pt x="349" y="21"/>
                    <a:pt x="337" y="38"/>
                    <a:pt x="349" y="53"/>
                  </a:cubicBezTo>
                  <a:cubicBezTo>
                    <a:pt x="377" y="85"/>
                    <a:pt x="368" y="200"/>
                    <a:pt x="306" y="171"/>
                  </a:cubicBezTo>
                  <a:cubicBezTo>
                    <a:pt x="298" y="168"/>
                    <a:pt x="292" y="175"/>
                    <a:pt x="295" y="182"/>
                  </a:cubicBezTo>
                  <a:cubicBezTo>
                    <a:pt x="303" y="199"/>
                    <a:pt x="322" y="206"/>
                    <a:pt x="340" y="203"/>
                  </a:cubicBezTo>
                  <a:close/>
                  <a:moveTo>
                    <a:pt x="785" y="117"/>
                  </a:moveTo>
                  <a:cubicBezTo>
                    <a:pt x="788" y="118"/>
                    <a:pt x="792" y="118"/>
                    <a:pt x="795" y="117"/>
                  </a:cubicBezTo>
                  <a:cubicBezTo>
                    <a:pt x="840" y="101"/>
                    <a:pt x="886" y="98"/>
                    <a:pt x="933" y="100"/>
                  </a:cubicBezTo>
                  <a:cubicBezTo>
                    <a:pt x="943" y="101"/>
                    <a:pt x="948" y="85"/>
                    <a:pt x="938" y="80"/>
                  </a:cubicBezTo>
                  <a:cubicBezTo>
                    <a:pt x="895" y="62"/>
                    <a:pt x="849" y="60"/>
                    <a:pt x="803" y="70"/>
                  </a:cubicBezTo>
                  <a:cubicBezTo>
                    <a:pt x="802" y="67"/>
                    <a:pt x="800" y="65"/>
                    <a:pt x="798" y="63"/>
                  </a:cubicBezTo>
                  <a:cubicBezTo>
                    <a:pt x="792" y="59"/>
                    <a:pt x="784" y="57"/>
                    <a:pt x="777" y="58"/>
                  </a:cubicBezTo>
                  <a:cubicBezTo>
                    <a:pt x="776" y="57"/>
                    <a:pt x="776" y="56"/>
                    <a:pt x="776" y="55"/>
                  </a:cubicBezTo>
                  <a:cubicBezTo>
                    <a:pt x="773" y="43"/>
                    <a:pt x="752" y="41"/>
                    <a:pt x="750" y="55"/>
                  </a:cubicBezTo>
                  <a:cubicBezTo>
                    <a:pt x="745" y="85"/>
                    <a:pt x="743" y="115"/>
                    <a:pt x="737" y="145"/>
                  </a:cubicBezTo>
                  <a:cubicBezTo>
                    <a:pt x="733" y="173"/>
                    <a:pt x="721" y="189"/>
                    <a:pt x="702" y="209"/>
                  </a:cubicBezTo>
                  <a:cubicBezTo>
                    <a:pt x="673" y="241"/>
                    <a:pt x="644" y="277"/>
                    <a:pt x="637" y="320"/>
                  </a:cubicBezTo>
                  <a:cubicBezTo>
                    <a:pt x="616" y="322"/>
                    <a:pt x="595" y="324"/>
                    <a:pt x="577" y="330"/>
                  </a:cubicBezTo>
                  <a:cubicBezTo>
                    <a:pt x="565" y="334"/>
                    <a:pt x="564" y="351"/>
                    <a:pt x="577" y="354"/>
                  </a:cubicBezTo>
                  <a:cubicBezTo>
                    <a:pt x="588" y="357"/>
                    <a:pt x="601" y="359"/>
                    <a:pt x="613" y="359"/>
                  </a:cubicBezTo>
                  <a:cubicBezTo>
                    <a:pt x="604" y="370"/>
                    <a:pt x="602" y="389"/>
                    <a:pt x="617" y="398"/>
                  </a:cubicBezTo>
                  <a:cubicBezTo>
                    <a:pt x="620" y="399"/>
                    <a:pt x="623" y="416"/>
                    <a:pt x="625" y="425"/>
                  </a:cubicBezTo>
                  <a:cubicBezTo>
                    <a:pt x="619" y="445"/>
                    <a:pt x="622" y="467"/>
                    <a:pt x="624" y="487"/>
                  </a:cubicBezTo>
                  <a:cubicBezTo>
                    <a:pt x="628" y="518"/>
                    <a:pt x="633" y="548"/>
                    <a:pt x="639" y="578"/>
                  </a:cubicBezTo>
                  <a:cubicBezTo>
                    <a:pt x="642" y="592"/>
                    <a:pt x="645" y="606"/>
                    <a:pt x="648" y="620"/>
                  </a:cubicBezTo>
                  <a:cubicBezTo>
                    <a:pt x="648" y="622"/>
                    <a:pt x="650" y="626"/>
                    <a:pt x="651" y="631"/>
                  </a:cubicBezTo>
                  <a:cubicBezTo>
                    <a:pt x="648" y="633"/>
                    <a:pt x="645" y="635"/>
                    <a:pt x="643" y="636"/>
                  </a:cubicBezTo>
                  <a:cubicBezTo>
                    <a:pt x="636" y="641"/>
                    <a:pt x="628" y="646"/>
                    <a:pt x="621" y="651"/>
                  </a:cubicBezTo>
                  <a:cubicBezTo>
                    <a:pt x="613" y="654"/>
                    <a:pt x="606" y="659"/>
                    <a:pt x="600" y="668"/>
                  </a:cubicBezTo>
                  <a:cubicBezTo>
                    <a:pt x="586" y="687"/>
                    <a:pt x="613" y="713"/>
                    <a:pt x="632" y="700"/>
                  </a:cubicBezTo>
                  <a:cubicBezTo>
                    <a:pt x="636" y="697"/>
                    <a:pt x="640" y="695"/>
                    <a:pt x="644" y="692"/>
                  </a:cubicBezTo>
                  <a:cubicBezTo>
                    <a:pt x="650" y="692"/>
                    <a:pt x="661" y="691"/>
                    <a:pt x="664" y="690"/>
                  </a:cubicBezTo>
                  <a:cubicBezTo>
                    <a:pt x="673" y="688"/>
                    <a:pt x="683" y="684"/>
                    <a:pt x="689" y="676"/>
                  </a:cubicBezTo>
                  <a:cubicBezTo>
                    <a:pt x="696" y="669"/>
                    <a:pt x="699" y="660"/>
                    <a:pt x="700" y="652"/>
                  </a:cubicBezTo>
                  <a:cubicBezTo>
                    <a:pt x="705" y="647"/>
                    <a:pt x="710" y="642"/>
                    <a:pt x="714" y="636"/>
                  </a:cubicBezTo>
                  <a:cubicBezTo>
                    <a:pt x="729" y="610"/>
                    <a:pt x="711" y="572"/>
                    <a:pt x="704" y="546"/>
                  </a:cubicBezTo>
                  <a:cubicBezTo>
                    <a:pt x="695" y="510"/>
                    <a:pt x="686" y="474"/>
                    <a:pt x="676" y="438"/>
                  </a:cubicBezTo>
                  <a:cubicBezTo>
                    <a:pt x="671" y="414"/>
                    <a:pt x="668" y="386"/>
                    <a:pt x="653" y="368"/>
                  </a:cubicBezTo>
                  <a:cubicBezTo>
                    <a:pt x="651" y="365"/>
                    <a:pt x="649" y="362"/>
                    <a:pt x="646" y="360"/>
                  </a:cubicBezTo>
                  <a:cubicBezTo>
                    <a:pt x="662" y="369"/>
                    <a:pt x="689" y="360"/>
                    <a:pt x="687" y="338"/>
                  </a:cubicBezTo>
                  <a:cubicBezTo>
                    <a:pt x="690" y="285"/>
                    <a:pt x="737" y="254"/>
                    <a:pt x="764" y="213"/>
                  </a:cubicBezTo>
                  <a:cubicBezTo>
                    <a:pt x="782" y="187"/>
                    <a:pt x="787" y="152"/>
                    <a:pt x="785" y="117"/>
                  </a:cubicBezTo>
                  <a:close/>
                  <a:moveTo>
                    <a:pt x="650" y="48"/>
                  </a:moveTo>
                  <a:cubicBezTo>
                    <a:pt x="665" y="46"/>
                    <a:pt x="680" y="46"/>
                    <a:pt x="694" y="47"/>
                  </a:cubicBezTo>
                  <a:cubicBezTo>
                    <a:pt x="709" y="48"/>
                    <a:pt x="720" y="52"/>
                    <a:pt x="733" y="43"/>
                  </a:cubicBezTo>
                  <a:cubicBezTo>
                    <a:pt x="743" y="37"/>
                    <a:pt x="744" y="24"/>
                    <a:pt x="737" y="15"/>
                  </a:cubicBezTo>
                  <a:cubicBezTo>
                    <a:pt x="724" y="0"/>
                    <a:pt x="702" y="2"/>
                    <a:pt x="683" y="2"/>
                  </a:cubicBezTo>
                  <a:cubicBezTo>
                    <a:pt x="662" y="3"/>
                    <a:pt x="640" y="6"/>
                    <a:pt x="619" y="12"/>
                  </a:cubicBezTo>
                  <a:cubicBezTo>
                    <a:pt x="594" y="20"/>
                    <a:pt x="541" y="37"/>
                    <a:pt x="546" y="70"/>
                  </a:cubicBezTo>
                  <a:cubicBezTo>
                    <a:pt x="548" y="79"/>
                    <a:pt x="560" y="79"/>
                    <a:pt x="565" y="72"/>
                  </a:cubicBezTo>
                  <a:cubicBezTo>
                    <a:pt x="570" y="64"/>
                    <a:pt x="595" y="60"/>
                    <a:pt x="605" y="57"/>
                  </a:cubicBezTo>
                  <a:cubicBezTo>
                    <a:pt x="619" y="53"/>
                    <a:pt x="635" y="50"/>
                    <a:pt x="650" y="48"/>
                  </a:cubicBezTo>
                  <a:close/>
                  <a:moveTo>
                    <a:pt x="1330" y="393"/>
                  </a:moveTo>
                  <a:cubicBezTo>
                    <a:pt x="1290" y="371"/>
                    <a:pt x="1242" y="401"/>
                    <a:pt x="1206" y="419"/>
                  </a:cubicBezTo>
                  <a:cubicBezTo>
                    <a:pt x="1159" y="442"/>
                    <a:pt x="1112" y="467"/>
                    <a:pt x="1064" y="489"/>
                  </a:cubicBezTo>
                  <a:cubicBezTo>
                    <a:pt x="1022" y="508"/>
                    <a:pt x="985" y="505"/>
                    <a:pt x="943" y="485"/>
                  </a:cubicBezTo>
                  <a:cubicBezTo>
                    <a:pt x="904" y="467"/>
                    <a:pt x="868" y="445"/>
                    <a:pt x="826" y="435"/>
                  </a:cubicBezTo>
                  <a:cubicBezTo>
                    <a:pt x="809" y="432"/>
                    <a:pt x="791" y="446"/>
                    <a:pt x="796" y="465"/>
                  </a:cubicBezTo>
                  <a:cubicBezTo>
                    <a:pt x="804" y="487"/>
                    <a:pt x="812" y="510"/>
                    <a:pt x="815" y="534"/>
                  </a:cubicBezTo>
                  <a:cubicBezTo>
                    <a:pt x="818" y="557"/>
                    <a:pt x="799" y="568"/>
                    <a:pt x="781" y="579"/>
                  </a:cubicBezTo>
                  <a:cubicBezTo>
                    <a:pt x="769" y="586"/>
                    <a:pt x="768" y="599"/>
                    <a:pt x="772" y="610"/>
                  </a:cubicBezTo>
                  <a:cubicBezTo>
                    <a:pt x="786" y="642"/>
                    <a:pt x="798" y="676"/>
                    <a:pt x="817" y="704"/>
                  </a:cubicBezTo>
                  <a:cubicBezTo>
                    <a:pt x="828" y="720"/>
                    <a:pt x="850" y="710"/>
                    <a:pt x="847" y="692"/>
                  </a:cubicBezTo>
                  <a:cubicBezTo>
                    <a:pt x="842" y="663"/>
                    <a:pt x="831" y="636"/>
                    <a:pt x="820" y="609"/>
                  </a:cubicBezTo>
                  <a:cubicBezTo>
                    <a:pt x="839" y="596"/>
                    <a:pt x="855" y="580"/>
                    <a:pt x="861" y="558"/>
                  </a:cubicBezTo>
                  <a:cubicBezTo>
                    <a:pt x="865" y="539"/>
                    <a:pt x="862" y="517"/>
                    <a:pt x="856" y="497"/>
                  </a:cubicBezTo>
                  <a:cubicBezTo>
                    <a:pt x="881" y="508"/>
                    <a:pt x="905" y="522"/>
                    <a:pt x="930" y="534"/>
                  </a:cubicBezTo>
                  <a:cubicBezTo>
                    <a:pt x="971" y="551"/>
                    <a:pt x="1012" y="559"/>
                    <a:pt x="1055" y="546"/>
                  </a:cubicBezTo>
                  <a:cubicBezTo>
                    <a:pt x="1103" y="531"/>
                    <a:pt x="1148" y="504"/>
                    <a:pt x="1193" y="482"/>
                  </a:cubicBezTo>
                  <a:cubicBezTo>
                    <a:pt x="1216" y="470"/>
                    <a:pt x="1239" y="458"/>
                    <a:pt x="1263" y="448"/>
                  </a:cubicBezTo>
                  <a:cubicBezTo>
                    <a:pt x="1285" y="438"/>
                    <a:pt x="1309" y="434"/>
                    <a:pt x="1330" y="421"/>
                  </a:cubicBezTo>
                  <a:cubicBezTo>
                    <a:pt x="1339" y="415"/>
                    <a:pt x="1341" y="400"/>
                    <a:pt x="1330" y="393"/>
                  </a:cubicBezTo>
                  <a:close/>
                  <a:moveTo>
                    <a:pt x="863" y="291"/>
                  </a:moveTo>
                  <a:cubicBezTo>
                    <a:pt x="857" y="315"/>
                    <a:pt x="856" y="337"/>
                    <a:pt x="861" y="361"/>
                  </a:cubicBezTo>
                  <a:cubicBezTo>
                    <a:pt x="864" y="375"/>
                    <a:pt x="884" y="370"/>
                    <a:pt x="886" y="357"/>
                  </a:cubicBezTo>
                  <a:cubicBezTo>
                    <a:pt x="887" y="340"/>
                    <a:pt x="892" y="322"/>
                    <a:pt x="899" y="307"/>
                  </a:cubicBezTo>
                  <a:cubicBezTo>
                    <a:pt x="903" y="298"/>
                    <a:pt x="903" y="290"/>
                    <a:pt x="896" y="283"/>
                  </a:cubicBezTo>
                  <a:cubicBezTo>
                    <a:pt x="893" y="279"/>
                    <a:pt x="888" y="277"/>
                    <a:pt x="882" y="277"/>
                  </a:cubicBezTo>
                  <a:cubicBezTo>
                    <a:pt x="874" y="277"/>
                    <a:pt x="866" y="283"/>
                    <a:pt x="863" y="291"/>
                  </a:cubicBezTo>
                  <a:close/>
                  <a:moveTo>
                    <a:pt x="200" y="366"/>
                  </a:moveTo>
                  <a:cubicBezTo>
                    <a:pt x="171" y="362"/>
                    <a:pt x="141" y="352"/>
                    <a:pt x="112" y="351"/>
                  </a:cubicBezTo>
                  <a:cubicBezTo>
                    <a:pt x="97" y="350"/>
                    <a:pt x="95" y="369"/>
                    <a:pt x="105" y="376"/>
                  </a:cubicBezTo>
                  <a:cubicBezTo>
                    <a:pt x="129" y="393"/>
                    <a:pt x="161" y="401"/>
                    <a:pt x="189" y="407"/>
                  </a:cubicBezTo>
                  <a:cubicBezTo>
                    <a:pt x="204" y="411"/>
                    <a:pt x="219" y="414"/>
                    <a:pt x="235" y="414"/>
                  </a:cubicBezTo>
                  <a:cubicBezTo>
                    <a:pt x="249" y="413"/>
                    <a:pt x="263" y="408"/>
                    <a:pt x="278" y="408"/>
                  </a:cubicBezTo>
                  <a:cubicBezTo>
                    <a:pt x="309" y="407"/>
                    <a:pt x="342" y="421"/>
                    <a:pt x="372" y="428"/>
                  </a:cubicBezTo>
                  <a:cubicBezTo>
                    <a:pt x="397" y="435"/>
                    <a:pt x="437" y="454"/>
                    <a:pt x="461" y="439"/>
                  </a:cubicBezTo>
                  <a:cubicBezTo>
                    <a:pt x="470" y="434"/>
                    <a:pt x="473" y="423"/>
                    <a:pt x="468" y="414"/>
                  </a:cubicBezTo>
                  <a:cubicBezTo>
                    <a:pt x="468" y="413"/>
                    <a:pt x="467" y="412"/>
                    <a:pt x="466" y="411"/>
                  </a:cubicBezTo>
                  <a:cubicBezTo>
                    <a:pt x="470" y="401"/>
                    <a:pt x="466" y="388"/>
                    <a:pt x="454" y="383"/>
                  </a:cubicBezTo>
                  <a:cubicBezTo>
                    <a:pt x="423" y="372"/>
                    <a:pt x="385" y="370"/>
                    <a:pt x="353" y="365"/>
                  </a:cubicBezTo>
                  <a:cubicBezTo>
                    <a:pt x="325" y="361"/>
                    <a:pt x="293" y="353"/>
                    <a:pt x="266" y="361"/>
                  </a:cubicBezTo>
                  <a:cubicBezTo>
                    <a:pt x="244" y="364"/>
                    <a:pt x="223" y="369"/>
                    <a:pt x="200" y="366"/>
                  </a:cubicBezTo>
                  <a:close/>
                  <a:moveTo>
                    <a:pt x="1111" y="323"/>
                  </a:moveTo>
                  <a:cubicBezTo>
                    <a:pt x="1133" y="333"/>
                    <a:pt x="1166" y="336"/>
                    <a:pt x="1189" y="327"/>
                  </a:cubicBezTo>
                  <a:cubicBezTo>
                    <a:pt x="1212" y="318"/>
                    <a:pt x="1232" y="292"/>
                    <a:pt x="1227" y="267"/>
                  </a:cubicBezTo>
                  <a:cubicBezTo>
                    <a:pt x="1226" y="261"/>
                    <a:pt x="1223" y="258"/>
                    <a:pt x="1220" y="255"/>
                  </a:cubicBezTo>
                  <a:cubicBezTo>
                    <a:pt x="1228" y="249"/>
                    <a:pt x="1235" y="241"/>
                    <a:pt x="1243" y="235"/>
                  </a:cubicBezTo>
                  <a:cubicBezTo>
                    <a:pt x="1256" y="225"/>
                    <a:pt x="1269" y="215"/>
                    <a:pt x="1281" y="206"/>
                  </a:cubicBezTo>
                  <a:cubicBezTo>
                    <a:pt x="1292" y="198"/>
                    <a:pt x="1287" y="178"/>
                    <a:pt x="1272" y="183"/>
                  </a:cubicBezTo>
                  <a:cubicBezTo>
                    <a:pt x="1255" y="188"/>
                    <a:pt x="1238" y="195"/>
                    <a:pt x="1223" y="205"/>
                  </a:cubicBezTo>
                  <a:cubicBezTo>
                    <a:pt x="1208" y="214"/>
                    <a:pt x="1191" y="224"/>
                    <a:pt x="1182" y="240"/>
                  </a:cubicBezTo>
                  <a:cubicBezTo>
                    <a:pt x="1177" y="249"/>
                    <a:pt x="1180" y="258"/>
                    <a:pt x="1187" y="262"/>
                  </a:cubicBezTo>
                  <a:cubicBezTo>
                    <a:pt x="1182" y="269"/>
                    <a:pt x="1178" y="278"/>
                    <a:pt x="1170" y="282"/>
                  </a:cubicBezTo>
                  <a:cubicBezTo>
                    <a:pt x="1159" y="288"/>
                    <a:pt x="1136" y="283"/>
                    <a:pt x="1126" y="279"/>
                  </a:cubicBezTo>
                  <a:cubicBezTo>
                    <a:pt x="1094" y="264"/>
                    <a:pt x="1105" y="227"/>
                    <a:pt x="1090" y="201"/>
                  </a:cubicBezTo>
                  <a:cubicBezTo>
                    <a:pt x="1088" y="197"/>
                    <a:pt x="1083" y="195"/>
                    <a:pt x="1079" y="198"/>
                  </a:cubicBezTo>
                  <a:cubicBezTo>
                    <a:pt x="1035" y="230"/>
                    <a:pt x="1070" y="305"/>
                    <a:pt x="1111" y="323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pic>
        <p:nvPicPr>
          <p:cNvPr id="2" name="Zvu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29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4"/>
    </mc:Choice>
    <mc:Fallback>
      <p:transition spd="slow" advTm="2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21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Pořízení statistických dat (statistická šetření)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/>
              <a:t>Způsob, jakým získáváme údaje pro statistické analýzy je velmi důležitý. Každý statistik je přítelem výběrů založených na náhodě a nepřítelem výběrů záměrných. Samozřejmě, že práce nad úplnými údaji (censy) je optimální, problémem jsou obvykle náklady na pořízení takových údajů.</a:t>
            </a:r>
          </a:p>
          <a:p>
            <a:endParaRPr lang="cs-CZ" dirty="0"/>
          </a:p>
          <a:p>
            <a:pPr marL="0" indent="0">
              <a:buNone/>
            </a:pPr>
            <a:r>
              <a:rPr lang="cs-CZ" dirty="0"/>
              <a:t>Z hlediska pořízení dat může hovořit o:</a:t>
            </a:r>
          </a:p>
          <a:p>
            <a:r>
              <a:rPr lang="cs-CZ" dirty="0"/>
              <a:t>Úplných datech</a:t>
            </a:r>
          </a:p>
          <a:p>
            <a:pPr lvl="1"/>
            <a:r>
              <a:rPr lang="cs-CZ" dirty="0"/>
              <a:t>Censy, například populační censy</a:t>
            </a:r>
          </a:p>
          <a:p>
            <a:pPr lvl="1"/>
            <a:endParaRPr lang="cs-CZ" dirty="0"/>
          </a:p>
          <a:p>
            <a:pPr marL="288000" lvl="1" indent="-288000">
              <a:spcAft>
                <a:spcPts val="500"/>
              </a:spcAft>
              <a:buClr>
                <a:srgbClr val="00A4C7"/>
              </a:buClr>
            </a:pPr>
            <a:r>
              <a:rPr lang="cs-CZ" sz="2400" dirty="0">
                <a:solidFill>
                  <a:srgbClr val="536278"/>
                </a:solidFill>
              </a:rPr>
              <a:t>Neúplných datech (výběrová data)</a:t>
            </a:r>
          </a:p>
          <a:p>
            <a:pPr lvl="1"/>
            <a:r>
              <a:rPr lang="cs-CZ" dirty="0"/>
              <a:t>Náhodný výběr</a:t>
            </a:r>
          </a:p>
          <a:p>
            <a:pPr lvl="1"/>
            <a:r>
              <a:rPr lang="cs-CZ" dirty="0"/>
              <a:t>Záměrný výběr</a:t>
            </a:r>
          </a:p>
          <a:p>
            <a:endParaRPr lang="cs-CZ" dirty="0"/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643"/>
    </mc:Choice>
    <mc:Fallback>
      <p:transition spd="slow" advTm="69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22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Zákon velkých čísel a centrální limitní věta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cs-CZ" b="1" dirty="0"/>
              <a:t>Zákon velkých čísel </a:t>
            </a:r>
            <a:r>
              <a:rPr lang="cs-CZ" dirty="0"/>
              <a:t>(ZVČ): Zvětšujeme-li počet pokusů, lze za jistých podmínek docílit téměř jistoty, že se bude pozorovaná empirická charakteristika jen libovolně málo lišit od charakteristiky teoretické.</a:t>
            </a:r>
          </a:p>
          <a:p>
            <a:pPr>
              <a:spcAft>
                <a:spcPts val="600"/>
              </a:spcAft>
            </a:pPr>
            <a:r>
              <a:rPr lang="cs-CZ" b="1" dirty="0"/>
              <a:t>Centrální limitní věta </a:t>
            </a:r>
            <a:r>
              <a:rPr lang="cs-CZ" dirty="0"/>
              <a:t>se zabývá normálním rozdělením jako limitním rozdělením, k němuž se za určitých podmínek blíží řada jiných pravděpodobnostních rozdělení</a:t>
            </a:r>
          </a:p>
          <a:p>
            <a:pPr lvl="1">
              <a:spcAft>
                <a:spcPts val="600"/>
              </a:spcAft>
            </a:pPr>
            <a:r>
              <a:rPr lang="cs-CZ" b="1" dirty="0" err="1"/>
              <a:t>Moivreova-Laplaceova</a:t>
            </a:r>
            <a:r>
              <a:rPr lang="cs-CZ" b="1" dirty="0"/>
              <a:t> věta </a:t>
            </a:r>
            <a:r>
              <a:rPr lang="cs-CZ" dirty="0"/>
              <a:t>– součet </a:t>
            </a:r>
            <a:r>
              <a:rPr lang="cs-CZ" i="1" dirty="0"/>
              <a:t>n</a:t>
            </a:r>
            <a:r>
              <a:rPr lang="cs-CZ" dirty="0"/>
              <a:t> nezávislých náhodných veličin </a:t>
            </a:r>
            <a:r>
              <a:rPr lang="cs-CZ" i="1" dirty="0"/>
              <a:t>X</a:t>
            </a:r>
            <a:r>
              <a:rPr lang="cs-CZ" dirty="0"/>
              <a:t> s alternativním rozdělením vede k binomickému rozdělení, které lze při dostatečně vysokém počtu pokusů aproximovat rozdělením normálním.</a:t>
            </a:r>
          </a:p>
          <a:p>
            <a:pPr lvl="1">
              <a:spcAft>
                <a:spcPts val="600"/>
              </a:spcAft>
            </a:pPr>
            <a:r>
              <a:rPr lang="cs-CZ" b="1" dirty="0"/>
              <a:t>Lévyho-</a:t>
            </a:r>
            <a:r>
              <a:rPr lang="cs-CZ" b="1" dirty="0" err="1"/>
              <a:t>Lindebergova</a:t>
            </a:r>
            <a:r>
              <a:rPr lang="cs-CZ" b="1" dirty="0"/>
              <a:t> věta </a:t>
            </a:r>
            <a:r>
              <a:rPr lang="cs-CZ" dirty="0"/>
              <a:t>– náhodná veličina </a:t>
            </a:r>
            <a:r>
              <a:rPr lang="cs-CZ" i="1" dirty="0"/>
              <a:t>X</a:t>
            </a:r>
            <a:r>
              <a:rPr lang="cs-CZ" dirty="0"/>
              <a:t> vzniklá součtem vzájemně nezávislých náhodných veličin se shodným rozdělením libovolného typu, s konečnou střední hodnotou a konečným rozptylem má asymptoticky normální rozdělení</a:t>
            </a:r>
          </a:p>
          <a:p>
            <a:pPr lvl="1">
              <a:spcAft>
                <a:spcPts val="600"/>
              </a:spcAft>
            </a:pPr>
            <a:r>
              <a:rPr lang="cs-CZ" b="1" dirty="0" err="1"/>
              <a:t>Ljapunovova</a:t>
            </a:r>
            <a:r>
              <a:rPr lang="cs-CZ" b="1" dirty="0"/>
              <a:t> věta </a:t>
            </a:r>
            <a:r>
              <a:rPr lang="cs-CZ" dirty="0"/>
              <a:t>– zobecnění i pro případ nestejného rozdělení pravděpodobnosti náhodných veličin</a:t>
            </a:r>
          </a:p>
          <a:p>
            <a:pPr lvl="1">
              <a:spcAft>
                <a:spcPts val="600"/>
              </a:spcAft>
            </a:pPr>
            <a:endParaRPr lang="cs-CZ" dirty="0"/>
          </a:p>
          <a:p>
            <a:pPr lvl="1">
              <a:spcAft>
                <a:spcPts val="600"/>
              </a:spcAft>
            </a:pPr>
            <a:endParaRPr lang="cs-CZ" dirty="0"/>
          </a:p>
          <a:p>
            <a:pPr>
              <a:spcAft>
                <a:spcPts val="600"/>
              </a:spcAft>
            </a:pPr>
            <a:endParaRPr lang="cs-CZ" dirty="0"/>
          </a:p>
          <a:p>
            <a:pPr>
              <a:spcAft>
                <a:spcPts val="600"/>
              </a:spcAft>
            </a:pPr>
            <a:endParaRPr lang="cs-CZ" dirty="0"/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8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80"/>
    </mc:Choice>
    <mc:Fallback>
      <p:transition spd="slow" advTm="101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23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Míry polohy, variability, šikmosti a špičatosti (1)</a:t>
            </a:r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2CE91B9C-FB77-497D-BA21-FFCB431589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6486" y="1086999"/>
            <a:ext cx="6197025" cy="81341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lvl="0"/>
            <a:r>
              <a:rPr lang="cs-CZ" dirty="0"/>
              <a:t>Momenty – nejdůležitější charakteristiky</a:t>
            </a:r>
          </a:p>
          <a:p>
            <a:pPr lvl="2"/>
            <a:r>
              <a:rPr lang="cs-CZ" dirty="0"/>
              <a:t>Obecné</a:t>
            </a:r>
          </a:p>
          <a:p>
            <a:pPr lvl="2"/>
            <a:r>
              <a:rPr lang="cs-CZ" dirty="0"/>
              <a:t>Centrální </a:t>
            </a:r>
          </a:p>
          <a:p>
            <a:pPr marL="0" indent="0">
              <a:buNone/>
            </a:pPr>
            <a:endParaRPr lang="cs-CZ" dirty="0"/>
          </a:p>
          <a:p>
            <a:endParaRPr lang="cs-CZ" b="1" dirty="0"/>
          </a:p>
          <a:p>
            <a:endParaRPr lang="cs-CZ" b="1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4"/>
          <a:srcRect r="13322"/>
          <a:stretch/>
        </p:blipFill>
        <p:spPr>
          <a:xfrm>
            <a:off x="213299" y="2547767"/>
            <a:ext cx="6197026" cy="3971930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5"/>
          <a:srcRect r="8280"/>
          <a:stretch/>
        </p:blipFill>
        <p:spPr>
          <a:xfrm>
            <a:off x="6573511" y="2547767"/>
            <a:ext cx="5288489" cy="3971930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E60CBF80-72C8-45F4-9C6C-5D7E9C5F73E9}"/>
              </a:ext>
            </a:extLst>
          </p:cNvPr>
          <p:cNvSpPr txBox="1">
            <a:spLocks/>
          </p:cNvSpPr>
          <p:nvPr/>
        </p:nvSpPr>
        <p:spPr>
          <a:xfrm>
            <a:off x="6573511" y="2089191"/>
            <a:ext cx="3359851" cy="42116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Centrální momenty</a:t>
            </a:r>
          </a:p>
          <a:p>
            <a:endParaRPr lang="cs-CZ" dirty="0"/>
          </a:p>
          <a:p>
            <a:pPr marL="0" indent="0">
              <a:buFont typeface="Wingdings" panose="05000000000000000000" pitchFamily="2" charset="2"/>
              <a:buNone/>
            </a:pPr>
            <a:endParaRPr lang="cs-CZ" dirty="0"/>
          </a:p>
          <a:p>
            <a:endParaRPr lang="cs-CZ" b="1" dirty="0"/>
          </a:p>
          <a:p>
            <a:endParaRPr lang="cs-CZ" b="1" dirty="0"/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6DBBE302-F568-4E33-9958-30308E22CDBE}"/>
              </a:ext>
            </a:extLst>
          </p:cNvPr>
          <p:cNvSpPr txBox="1">
            <a:spLocks/>
          </p:cNvSpPr>
          <p:nvPr/>
        </p:nvSpPr>
        <p:spPr>
          <a:xfrm>
            <a:off x="213299" y="2069671"/>
            <a:ext cx="3187125" cy="4780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Obecné momenty</a:t>
            </a:r>
          </a:p>
          <a:p>
            <a:endParaRPr lang="cs-CZ" sz="2000" dirty="0"/>
          </a:p>
          <a:p>
            <a:pPr marL="0" indent="0">
              <a:buFont typeface="Wingdings" panose="05000000000000000000" pitchFamily="2" charset="2"/>
              <a:buNone/>
            </a:pPr>
            <a:endParaRPr lang="cs-CZ" sz="2000" dirty="0"/>
          </a:p>
          <a:p>
            <a:endParaRPr lang="cs-CZ" sz="2000" b="1" dirty="0"/>
          </a:p>
          <a:p>
            <a:endParaRPr lang="cs-CZ" sz="2000" b="1" dirty="0"/>
          </a:p>
        </p:txBody>
      </p:sp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3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48"/>
    </mc:Choice>
    <mc:Fallback>
      <p:transition spd="slow" advTm="72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24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Míry polohy, variability, šikmosti a špičatosti (2)</a:t>
            </a:r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2CE91B9C-FB77-497D-BA21-FFCB431589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0000" y="1343583"/>
            <a:ext cx="1863151" cy="81341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cs-CZ" dirty="0"/>
              <a:t>Průměr: </a:t>
            </a:r>
          </a:p>
          <a:p>
            <a:endParaRPr lang="cs-CZ" b="1" dirty="0"/>
          </a:p>
          <a:p>
            <a:endParaRPr lang="cs-CZ" b="1" dirty="0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 rotWithShape="1">
          <a:blip r:embed="rId4"/>
          <a:srcRect r="11757"/>
          <a:stretch/>
        </p:blipFill>
        <p:spPr>
          <a:xfrm>
            <a:off x="468639" y="1851486"/>
            <a:ext cx="5241079" cy="270325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0" name="Obrázek 9"/>
          <p:cNvPicPr>
            <a:picLocks noChangeAspect="1"/>
          </p:cNvPicPr>
          <p:nvPr/>
        </p:nvPicPr>
        <p:blipFill rotWithShape="1">
          <a:blip r:embed="rId5"/>
          <a:srcRect l="7571" t="-1867" r="2558" b="2513"/>
          <a:stretch/>
        </p:blipFill>
        <p:spPr>
          <a:xfrm>
            <a:off x="5932659" y="1851486"/>
            <a:ext cx="5774981" cy="4268316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F784412-B77D-4BC7-A1A6-A838D1FB0A3D}"/>
              </a:ext>
            </a:extLst>
          </p:cNvPr>
          <p:cNvSpPr txBox="1">
            <a:spLocks/>
          </p:cNvSpPr>
          <p:nvPr/>
        </p:nvSpPr>
        <p:spPr>
          <a:xfrm>
            <a:off x="5898449" y="1412168"/>
            <a:ext cx="1863151" cy="8134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Rozptyl: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cs-CZ" dirty="0"/>
          </a:p>
          <a:p>
            <a:endParaRPr lang="cs-CZ" b="1" dirty="0"/>
          </a:p>
          <a:p>
            <a:endParaRPr lang="cs-CZ" b="1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Rukopis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53200" y="4367160"/>
              <a:ext cx="3272040" cy="991080"/>
            </p14:xfrm>
          </p:contentPart>
        </mc:Choice>
        <mc:Fallback>
          <p:pic>
            <p:nvPicPr>
              <p:cNvPr id="5" name="Rukopis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360" y="4303800"/>
                <a:ext cx="3303360" cy="1117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56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6"/>
    </mc:Choice>
    <mc:Fallback>
      <p:transition spd="slow" advTm="36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/>
        </p:nvPicPr>
        <p:blipFill rotWithShape="1">
          <a:blip r:embed="rId4"/>
          <a:srcRect l="33323" t="12659" r="10590"/>
          <a:stretch/>
        </p:blipFill>
        <p:spPr>
          <a:xfrm>
            <a:off x="1359238" y="3569633"/>
            <a:ext cx="4880066" cy="3112304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 rotWithShape="1">
          <a:blip r:embed="rId5"/>
          <a:srcRect l="35400" t="14144" r="6226"/>
          <a:stretch/>
        </p:blipFill>
        <p:spPr>
          <a:xfrm>
            <a:off x="6967130" y="3686175"/>
            <a:ext cx="4423711" cy="3075893"/>
          </a:xfrm>
          <a:prstGeom prst="rect">
            <a:avLst/>
          </a:prstGeom>
        </p:spPr>
      </p:pic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25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Míry polohy, variability, šikmosti a špičatosti (3)</a:t>
            </a:r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2CE91B9C-FB77-497D-BA21-FFCB431589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9999" y="1238808"/>
            <a:ext cx="11580621" cy="495703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cs-CZ" dirty="0"/>
              <a:t>Kvantily</a:t>
            </a:r>
          </a:p>
          <a:p>
            <a:pPr lvl="0"/>
            <a:endParaRPr lang="cs-CZ" dirty="0"/>
          </a:p>
          <a:p>
            <a:pPr lvl="0"/>
            <a:endParaRPr lang="cs-CZ" dirty="0"/>
          </a:p>
          <a:p>
            <a:pPr lvl="0"/>
            <a:r>
              <a:rPr lang="cs-CZ" dirty="0"/>
              <a:t>Centrální moment k-</a:t>
            </a:r>
            <a:r>
              <a:rPr lang="cs-CZ" dirty="0" err="1"/>
              <a:t>tého</a:t>
            </a:r>
            <a:r>
              <a:rPr lang="cs-CZ" dirty="0"/>
              <a:t> stupně:</a:t>
            </a:r>
          </a:p>
          <a:p>
            <a:pPr marL="0" lvl="0" indent="0">
              <a:buNone/>
            </a:pPr>
            <a:endParaRPr lang="cs-CZ" sz="1000" dirty="0"/>
          </a:p>
          <a:p>
            <a:pPr lvl="1"/>
            <a:r>
              <a:rPr lang="cs-CZ" dirty="0"/>
              <a:t>Šikmost </a:t>
            </a:r>
          </a:p>
          <a:p>
            <a:pPr marL="324000" lvl="1" indent="0">
              <a:buNone/>
            </a:pPr>
            <a:r>
              <a:rPr lang="cs-CZ" dirty="0"/>
              <a:t>	(třetí centrální moment):</a:t>
            </a:r>
          </a:p>
          <a:p>
            <a:pPr lvl="0"/>
            <a:endParaRPr lang="cs-CZ" dirty="0"/>
          </a:p>
          <a:p>
            <a:pPr lvl="0"/>
            <a:endParaRPr lang="cs-CZ" dirty="0"/>
          </a:p>
          <a:p>
            <a:pPr lvl="0"/>
            <a:endParaRPr lang="cs-CZ" dirty="0"/>
          </a:p>
          <a:p>
            <a:pPr marL="0" indent="0">
              <a:buNone/>
            </a:pPr>
            <a:endParaRPr lang="cs-CZ" dirty="0"/>
          </a:p>
          <a:p>
            <a:endParaRPr lang="cs-CZ" b="1" dirty="0"/>
          </a:p>
          <a:p>
            <a:endParaRPr lang="cs-CZ" b="1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6"/>
          <a:srcRect l="1151" t="13820" r="94321" b="66080"/>
          <a:stretch/>
        </p:blipFill>
        <p:spPr>
          <a:xfrm>
            <a:off x="1976313" y="1238808"/>
            <a:ext cx="561975" cy="428626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EE96B24D-4857-4E96-9715-E379C119E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323" y="2310737"/>
            <a:ext cx="1637807" cy="63535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8AE31529-F47F-40FA-A0D5-379AC5904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52" y="4230435"/>
            <a:ext cx="1360932" cy="89535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E42A407-FA9A-4650-A4A1-01B4B26D7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8071" y="4299917"/>
            <a:ext cx="1887057" cy="834660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71A8FAF7-8CD1-410D-9A0C-2408F8AE87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0" t="1328" r="26074" b="-1328"/>
          <a:stretch/>
        </p:blipFill>
        <p:spPr>
          <a:xfrm>
            <a:off x="2800350" y="1085665"/>
            <a:ext cx="3608583" cy="1225072"/>
          </a:xfrm>
          <a:prstGeom prst="rect">
            <a:avLst/>
          </a:prstGeom>
        </p:spPr>
      </p:pic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E2B2FBBA-9B3C-4B79-9400-80E06F1F5603}"/>
              </a:ext>
            </a:extLst>
          </p:cNvPr>
          <p:cNvSpPr txBox="1">
            <a:spLocks/>
          </p:cNvSpPr>
          <p:nvPr/>
        </p:nvSpPr>
        <p:spPr>
          <a:xfrm>
            <a:off x="6270309" y="3143528"/>
            <a:ext cx="3815775" cy="11475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cs-CZ" dirty="0"/>
              <a:t>Špičatost </a:t>
            </a:r>
          </a:p>
          <a:p>
            <a:pPr marL="324000" lvl="1" indent="0">
              <a:buNone/>
            </a:pPr>
            <a:r>
              <a:rPr lang="cs-CZ" dirty="0"/>
              <a:t>	(čtvrtý centrální moment):</a:t>
            </a:r>
            <a:endParaRPr lang="cs-CZ" b="1" dirty="0"/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A772656D-96A4-4C85-AD45-9C5E540CFBDB}"/>
              </a:ext>
            </a:extLst>
          </p:cNvPr>
          <p:cNvSpPr/>
          <p:nvPr/>
        </p:nvSpPr>
        <p:spPr>
          <a:xfrm>
            <a:off x="552450" y="3038476"/>
            <a:ext cx="5448300" cy="364346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09B5A2E1-AA1D-4C1E-AF5F-06DA635D2BA2}"/>
              </a:ext>
            </a:extLst>
          </p:cNvPr>
          <p:cNvSpPr/>
          <p:nvPr/>
        </p:nvSpPr>
        <p:spPr>
          <a:xfrm>
            <a:off x="6395452" y="3048353"/>
            <a:ext cx="5145995" cy="364346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E81F8932-A28D-447B-9338-B9F8C2E3547A}"/>
              </a:ext>
            </a:extLst>
          </p:cNvPr>
          <p:cNvSpPr/>
          <p:nvPr/>
        </p:nvSpPr>
        <p:spPr>
          <a:xfrm>
            <a:off x="2800350" y="966183"/>
            <a:ext cx="3762375" cy="134455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Zvuk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7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57"/>
    </mc:Choice>
    <mc:Fallback>
      <p:transition spd="slow" advTm="77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26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Testování hypotéz a intervalové odhady (1)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13"/>
          </p:nvPr>
        </p:nvSpPr>
        <p:spPr>
          <a:xfrm>
            <a:off x="480000" y="1080000"/>
            <a:ext cx="11232000" cy="320625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cs-CZ" dirty="0"/>
              <a:t>Testování statistických hypotéz představuje postup, který je užíván pro ověřování zadaných předpokladů – nejčastěji o parametrech či tvaru rozdělení.</a:t>
            </a:r>
          </a:p>
          <a:p>
            <a:pPr>
              <a:spcAft>
                <a:spcPts val="1200"/>
              </a:spcAft>
            </a:pPr>
            <a:r>
              <a:rPr lang="cs-CZ" dirty="0"/>
              <a:t>Cílem je získat informaci, zda je či není daná hypotéza potvrzena, neboli zda je dané tvrzení statisticky významné.</a:t>
            </a:r>
          </a:p>
          <a:p>
            <a:pPr>
              <a:spcAft>
                <a:spcPts val="1200"/>
              </a:spcAft>
            </a:pPr>
            <a:r>
              <a:rPr lang="cs-CZ" dirty="0"/>
              <a:t>Testování statistických hypotéz a konstrukce </a:t>
            </a:r>
            <a:r>
              <a:rPr lang="cs-CZ" u="sng" dirty="0"/>
              <a:t>náhodných</a:t>
            </a:r>
            <a:r>
              <a:rPr lang="cs-CZ" dirty="0"/>
              <a:t> intervalů spolehlivosti spolu velmi souvisí.</a:t>
            </a:r>
          </a:p>
          <a:p>
            <a:pPr>
              <a:spcAft>
                <a:spcPts val="1200"/>
              </a:spcAft>
            </a:pPr>
            <a:r>
              <a:rPr lang="cs-CZ" dirty="0"/>
              <a:t>Připomeňme si bodový odhad a jeho vlastnosti:</a:t>
            </a:r>
          </a:p>
          <a:p>
            <a:pPr>
              <a:spcAft>
                <a:spcPts val="1200"/>
              </a:spcAft>
            </a:pPr>
            <a:endParaRPr lang="cs-CZ" dirty="0"/>
          </a:p>
          <a:p>
            <a:pPr>
              <a:spcAft>
                <a:spcPts val="1200"/>
              </a:spcAft>
            </a:pPr>
            <a:endParaRPr lang="cs-CZ" dirty="0"/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15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69"/>
    </mc:Choice>
    <mc:Fallback>
      <p:transition spd="slow" advTm="66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27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Testování hypotéz a intervalové odhady (2)</a:t>
            </a:r>
          </a:p>
        </p:txBody>
      </p:sp>
      <p:pic>
        <p:nvPicPr>
          <p:cNvPr id="6" name="Google Shape;20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001" y="963047"/>
            <a:ext cx="7425750" cy="579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1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53"/>
    </mc:Choice>
    <mc:Fallback>
      <p:transition spd="slow" advTm="50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28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Testování hypotéz a intervalové odhady (3)</a:t>
            </a:r>
          </a:p>
        </p:txBody>
      </p:sp>
      <p:pic>
        <p:nvPicPr>
          <p:cNvPr id="8" name="Google Shape;182;p14"/>
          <p:cNvPicPr preferRelativeResize="0"/>
          <p:nvPr/>
        </p:nvPicPr>
        <p:blipFill rotWithShape="1">
          <a:blip r:embed="rId4">
            <a:alphaModFix/>
          </a:blip>
          <a:srcRect b="2942"/>
          <a:stretch/>
        </p:blipFill>
        <p:spPr>
          <a:xfrm>
            <a:off x="381675" y="872522"/>
            <a:ext cx="5857200" cy="431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000" y="5337995"/>
            <a:ext cx="7425750" cy="12949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Rukopis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90760" y="1933560"/>
              <a:ext cx="2929320" cy="1205280"/>
            </p14:xfrm>
          </p:contentPart>
        </mc:Choice>
        <mc:Fallback>
          <p:pic>
            <p:nvPicPr>
              <p:cNvPr id="5" name="Rukopis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4920" y="1870200"/>
                <a:ext cx="2960640" cy="1332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52"/>
    </mc:Choice>
    <mc:Fallback>
      <p:transition spd="slow" advTm="113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29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Testování hypotéz a intervalové odhady (4)</a:t>
            </a:r>
          </a:p>
        </p:txBody>
      </p:sp>
      <p:pic>
        <p:nvPicPr>
          <p:cNvPr id="7" name="Google Shape;18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000" y="1418671"/>
            <a:ext cx="5340760" cy="40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3;p14"/>
          <p:cNvPicPr preferRelativeResize="0"/>
          <p:nvPr/>
        </p:nvPicPr>
        <p:blipFill rotWithShape="1">
          <a:blip r:embed="rId5">
            <a:alphaModFix/>
          </a:blip>
          <a:srcRect b="2994"/>
          <a:stretch/>
        </p:blipFill>
        <p:spPr>
          <a:xfrm>
            <a:off x="6350914" y="1422949"/>
            <a:ext cx="5340761" cy="389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96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37"/>
    </mc:Choice>
    <mc:Fallback>
      <p:transition spd="slow" advTm="56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 ke kurzu (1)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/>
              <a:t>Cílem je seznámit posluchače s moderními statistickými metodami pro efektivní zpracování dat.</a:t>
            </a:r>
          </a:p>
          <a:p>
            <a:r>
              <a:rPr lang="cs-CZ" dirty="0"/>
              <a:t>Kurz nevyžaduje hluboké znalosti statistiky, úroveň bakalářského studia však je nezbytná</a:t>
            </a:r>
          </a:p>
          <a:p>
            <a:r>
              <a:rPr lang="cs-CZ" dirty="0"/>
              <a:t>Představované statistické metody nejsou ani zdaleka zcela nové, nové je však jejich použití s dostupnou domácí výpočetní technikou.</a:t>
            </a:r>
          </a:p>
          <a:p>
            <a:r>
              <a:rPr lang="cs-CZ" dirty="0"/>
              <a:t>V praxi jsou tradiční statistické metody transformovány do podoby velmi rychlých a efektivních řešení, jako je tomu například u:</a:t>
            </a:r>
          </a:p>
          <a:p>
            <a:pPr lvl="1"/>
            <a:r>
              <a:rPr lang="cs-CZ" dirty="0"/>
              <a:t>zpracování dat a ověřování jejich kvality (hledání extrémů),</a:t>
            </a:r>
          </a:p>
          <a:p>
            <a:pPr lvl="1"/>
            <a:r>
              <a:rPr lang="cs-CZ" dirty="0"/>
              <a:t>hledání podvodů v pojišťovnách a bankách (identifikace podezřelých pozorování),</a:t>
            </a:r>
          </a:p>
          <a:p>
            <a:pPr lvl="1"/>
            <a:r>
              <a:rPr lang="cs-CZ" dirty="0"/>
              <a:t>rozpoznávání registračních značek automobilů,</a:t>
            </a:r>
          </a:p>
          <a:p>
            <a:pPr lvl="1"/>
            <a:r>
              <a:rPr lang="cs-CZ" dirty="0"/>
              <a:t>rozpoznávání obličejů,</a:t>
            </a:r>
          </a:p>
          <a:p>
            <a:pPr lvl="1"/>
            <a:r>
              <a:rPr lang="cs-CZ" dirty="0"/>
              <a:t>…</a:t>
            </a:r>
          </a:p>
          <a:p>
            <a:pPr marL="324000" lvl="1" indent="0">
              <a:buNone/>
            </a:pPr>
            <a:r>
              <a:rPr lang="cs-CZ" b="1" dirty="0"/>
              <a:t>Řada metod vede k učení strojů na základě dostupných dat -&gt; (</a:t>
            </a:r>
            <a:r>
              <a:rPr lang="cs-CZ" b="1" dirty="0" err="1"/>
              <a:t>machine-learning</a:t>
            </a:r>
            <a:r>
              <a:rPr lang="cs-CZ" b="1" dirty="0"/>
              <a:t>)</a:t>
            </a:r>
          </a:p>
          <a:p>
            <a:endParaRPr lang="cs-CZ" dirty="0"/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054"/>
    </mc:Choice>
    <mc:Fallback>
      <p:transition spd="slow" advTm="142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30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Náhodný vektor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ástupný symbol pro obsah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cs-CZ" sz="2000" dirty="0"/>
                  <a:t>Náhodný pokus je pokus, jehož výsledek nejsme schopni jednoznačně určit</a:t>
                </a:r>
              </a:p>
              <a:p>
                <a:pPr>
                  <a:spcAft>
                    <a:spcPts val="1200"/>
                  </a:spcAft>
                </a:pPr>
                <a:r>
                  <a:rPr lang="cs-CZ" sz="2000" dirty="0"/>
                  <a:t>Náhoda - souhrn většího počtu drobných činitelů</a:t>
                </a:r>
              </a:p>
              <a:p>
                <a:pPr>
                  <a:spcAft>
                    <a:spcPts val="1200"/>
                  </a:spcAft>
                </a:pPr>
                <a:r>
                  <a:rPr lang="cs-CZ" sz="2000" dirty="0"/>
                  <a:t>Náhodná veličina – je veličina, jejíž hodnota je dána realizací náhodného pokusu</a:t>
                </a:r>
              </a:p>
              <a:p>
                <a:pPr>
                  <a:spcAft>
                    <a:spcPts val="1200"/>
                  </a:spcAft>
                </a:pPr>
                <a:r>
                  <a:rPr lang="cs-CZ" sz="2000" dirty="0"/>
                  <a:t>p- členný náhodný vektor </a:t>
                </a:r>
                <a:r>
                  <a:rPr lang="cs-CZ" sz="2000" b="1" dirty="0"/>
                  <a:t>x</a:t>
                </a:r>
                <a:r>
                  <a:rPr lang="cs-CZ" sz="2000" dirty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s-CZ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20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cs-CZ" sz="2000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cs-CZ" sz="2000" baseline="-250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cs-CZ" sz="2000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cs-CZ" sz="2000" baseline="-25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cs-CZ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sz="20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2000" baseline="-250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cs-CZ" sz="2000" i="1" dirty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cs-CZ" sz="2000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a:rPr lang="cs-CZ" sz="2000" baseline="-25000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cs-CZ" sz="2000" dirty="0"/>
                  <a:t>… sloupcový vektor náhodných veličin</a:t>
                </a:r>
              </a:p>
              <a:p>
                <a:pPr>
                  <a:spcAft>
                    <a:spcPts val="1200"/>
                  </a:spcAft>
                </a:pPr>
                <a:r>
                  <a:rPr lang="cs-CZ" sz="2000" dirty="0"/>
                  <a:t>například X</a:t>
                </a:r>
                <a:r>
                  <a:rPr lang="cs-CZ" sz="2000" baseline="-25000" dirty="0"/>
                  <a:t>1</a:t>
                </a:r>
                <a:r>
                  <a:rPr lang="cs-CZ" sz="2000" dirty="0"/>
                  <a:t> hmotnost, X</a:t>
                </a:r>
                <a:r>
                  <a:rPr lang="cs-CZ" sz="2000" baseline="-25000" dirty="0"/>
                  <a:t>2</a:t>
                </a:r>
                <a:r>
                  <a:rPr lang="cs-CZ" sz="2000" dirty="0"/>
                  <a:t> barva vlasů, X</a:t>
                </a:r>
                <a:r>
                  <a:rPr lang="cs-CZ" sz="2000" baseline="-25000" dirty="0"/>
                  <a:t>3</a:t>
                </a:r>
                <a:r>
                  <a:rPr lang="cs-CZ" sz="2000" dirty="0"/>
                  <a:t> </a:t>
                </a:r>
                <a:r>
                  <a:rPr lang="cs-CZ" sz="2000" dirty="0" err="1"/>
                  <a:t>Rh</a:t>
                </a:r>
                <a:r>
                  <a:rPr lang="cs-CZ" sz="2000" dirty="0"/>
                  <a:t> faktor, X</a:t>
                </a:r>
                <a:r>
                  <a:rPr lang="cs-CZ" sz="2000" baseline="-25000" dirty="0"/>
                  <a:t>4 </a:t>
                </a:r>
                <a:r>
                  <a:rPr lang="cs-CZ" sz="2000" dirty="0"/>
                  <a:t>barva očí,…</a:t>
                </a:r>
              </a:p>
              <a:p>
                <a:pPr>
                  <a:spcAft>
                    <a:spcPts val="1200"/>
                  </a:spcAft>
                </a:pPr>
                <a:endParaRPr lang="cs-CZ" sz="2000" dirty="0"/>
              </a:p>
              <a:p>
                <a:pPr>
                  <a:spcAft>
                    <a:spcPts val="1200"/>
                  </a:spcAft>
                </a:pPr>
                <a:endParaRPr lang="cs-CZ" sz="2200" dirty="0">
                  <a:solidFill>
                    <a:srgbClr val="536278"/>
                  </a:solidFill>
                </a:endParaRPr>
              </a:p>
            </p:txBody>
          </p:sp>
        </mc:Choice>
        <mc:Fallback>
          <p:sp>
            <p:nvSpPr>
              <p:cNvPr id="6" name="Zástupný symbol pro obsah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4"/>
                <a:stretch>
                  <a:fillRect l="-977" t="-133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12"/>
    </mc:Choice>
    <mc:Fallback>
      <p:transition spd="slow" advTm="41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31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Náhodný vektor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ástupný symbol pro obsah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cs-CZ" sz="2000" dirty="0"/>
                  <a:t>Rozlišujeme simultánní, marginální a podmíněné rozdělení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cs-CZ" sz="2000" dirty="0"/>
                  <a:t>Simultánní rozdělení: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cs-CZ" sz="1600" dirty="0"/>
                  <a:t>všechny náhodné veličiny nabývají daných hodnot najednou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cs-CZ" sz="1600" dirty="0"/>
                  <a:t>Simultánní pravděpodobnostní funkce P(</a:t>
                </a:r>
                <a:r>
                  <a:rPr lang="cs-CZ" sz="1600" b="1" dirty="0"/>
                  <a:t>x</a:t>
                </a:r>
                <a:r>
                  <a:rPr lang="cs-CZ" sz="1600" dirty="0"/>
                  <a:t>) = P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s-CZ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cs-CZ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cs-CZ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ctrlPr>
                              <a:rPr lang="cs-CZ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cs-CZ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cs-CZ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∩...∩</m:t>
                        </m:r>
                        <m:d>
                          <m:dPr>
                            <m:ctrlPr>
                              <a:rPr lang="cs-CZ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cs-CZ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cs-CZ" sz="1600" dirty="0"/>
              </a:p>
              <a:p>
                <a:pPr lvl="1">
                  <a:spcAft>
                    <a:spcPts val="1200"/>
                  </a:spcAft>
                </a:pPr>
                <a:r>
                  <a:rPr lang="cs-CZ" sz="1600" dirty="0"/>
                  <a:t>Simultánní hustota pravděpodobnosti f(</a:t>
                </a:r>
                <a:r>
                  <a:rPr lang="cs-CZ" sz="1600" b="1" dirty="0"/>
                  <a:t>x</a:t>
                </a:r>
                <a:r>
                  <a:rPr lang="cs-CZ" sz="1600" dirty="0"/>
                  <a:t>) =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ctrlPr>
                          <a:rPr lang="cs-CZ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cs-CZ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cs-CZ" sz="16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</m:sub>
                      <m:sup>
                        <m:r>
                          <a:rPr lang="cs-CZ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a:rPr lang="cs-CZ" sz="1600" b="0" i="1" smtClean="0">
                            <a:latin typeface="Cambria Math" panose="02040503050406030204" pitchFamily="18" charset="0"/>
                          </a:rPr>
                          <m:t>..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cs-CZ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cs-CZ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sz="16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cs-CZ" sz="160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cs-CZ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cs-CZ" sz="1600" b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nary>
                        <m:r>
                          <a:rPr lang="cs-CZ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cs-CZ" sz="1600" dirty="0"/>
              </a:p>
              <a:p>
                <a:pPr lvl="1">
                  <a:spcAft>
                    <a:spcPts val="1200"/>
                  </a:spcAft>
                </a:pPr>
                <a:r>
                  <a:rPr lang="cs-CZ" sz="1600" dirty="0"/>
                  <a:t>Simultánní distribuční funkce F(</a:t>
                </a:r>
                <a:r>
                  <a:rPr lang="cs-CZ" sz="1600" b="1" dirty="0"/>
                  <a:t>x</a:t>
                </a:r>
                <a:r>
                  <a:rPr lang="cs-CZ" sz="1600" dirty="0"/>
                  <a:t>) = P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s-CZ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cs-CZ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box>
                              <m:box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bar>
                                  <m:barPr>
                                    <m:ctrlPr>
                                      <a:rPr lang="cs-CZ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cs-CZ" sz="16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</m:e>
                                </m:bar>
                              </m:e>
                            </m:box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cs-CZ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d>
                          <m:dPr>
                            <m:ctrlPr>
                              <a:rPr lang="cs-CZ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box>
                              <m:box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bar>
                                  <m:barPr>
                                    <m:ctrlPr>
                                      <a:rPr lang="cs-CZ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cs-CZ" sz="16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</m:e>
                                </m:bar>
                              </m:e>
                            </m:box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cs-CZ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∩.</m:t>
                        </m:r>
                        <m:r>
                          <a:rPr lang="cs-CZ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cs-CZ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.∩</m:t>
                        </m:r>
                        <m:d>
                          <m:dPr>
                            <m:ctrlPr>
                              <a:rPr lang="cs-CZ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box>
                              <m:box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bar>
                                  <m:barPr>
                                    <m:ctrlPr>
                                      <a:rPr lang="cs-CZ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cs-CZ" sz="16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</m:e>
                                </m:bar>
                              </m:e>
                            </m:box>
                            <m:sSub>
                              <m:sSubPr>
                                <m:ctrlPr>
                                  <a:rPr lang="cs-CZ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cs-CZ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cs-CZ" sz="1800" dirty="0">
                  <a:solidFill>
                    <a:srgbClr val="536278"/>
                  </a:solidFill>
                </a:endParaRPr>
              </a:p>
              <a:p>
                <a:pPr marL="0" lvl="1" indent="0">
                  <a:spcAft>
                    <a:spcPts val="1200"/>
                  </a:spcAft>
                  <a:buClr>
                    <a:srgbClr val="00A4C7"/>
                  </a:buClr>
                  <a:buNone/>
                </a:pPr>
                <a:r>
                  <a:rPr lang="cs-CZ" dirty="0">
                    <a:solidFill>
                      <a:srgbClr val="536278"/>
                    </a:solidFill>
                  </a:rPr>
                  <a:t>Marginální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cs-CZ" sz="1600" dirty="0"/>
                  <a:t>Rozdělení každé z náhodných veličin bez ohledu na ostatní</a:t>
                </a:r>
              </a:p>
              <a:p>
                <a:pPr marL="0" lvl="1" indent="0">
                  <a:spcAft>
                    <a:spcPts val="1200"/>
                  </a:spcAft>
                  <a:buClr>
                    <a:srgbClr val="00A4C7"/>
                  </a:buClr>
                  <a:buNone/>
                </a:pPr>
                <a:r>
                  <a:rPr lang="cs-CZ" dirty="0">
                    <a:solidFill>
                      <a:srgbClr val="536278"/>
                    </a:solidFill>
                  </a:rPr>
                  <a:t>Podmíněné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cs-CZ" sz="1600" dirty="0"/>
                  <a:t>vyjadřuje pravděpodobnost, že náhodná veličina (y) nabyla hodnoty za podmínky, že ostatní veličiny nabyly určitých hodnot (využito v regresní funkci)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cs-CZ" sz="1600" dirty="0"/>
                  <a:t>Podíl simultánní a marginální funkce</a:t>
                </a:r>
              </a:p>
              <a:p>
                <a:pPr lvl="1">
                  <a:spcAft>
                    <a:spcPts val="1200"/>
                  </a:spcAft>
                </a:pPr>
                <a:endParaRPr lang="cs-CZ" sz="1600" dirty="0"/>
              </a:p>
              <a:p>
                <a:pPr lvl="1">
                  <a:spcAft>
                    <a:spcPts val="1200"/>
                  </a:spcAft>
                </a:pPr>
                <a:endParaRPr lang="cs-CZ" sz="1600" dirty="0"/>
              </a:p>
            </p:txBody>
          </p:sp>
        </mc:Choice>
        <mc:Fallback>
          <p:sp>
            <p:nvSpPr>
              <p:cNvPr id="6" name="Zástupný symbol pro obsah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4"/>
                <a:stretch>
                  <a:fillRect l="-1412" t="-133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áze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322" y="5930470"/>
            <a:ext cx="1790700" cy="62865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513" y="5313665"/>
            <a:ext cx="2009775" cy="1419225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086" y="5825695"/>
            <a:ext cx="1676400" cy="733425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392" y="5285059"/>
            <a:ext cx="2228850" cy="1533525"/>
          </a:xfrm>
          <a:prstGeom prst="rect">
            <a:avLst/>
          </a:prstGeom>
        </p:spPr>
      </p:pic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54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01"/>
    </mc:Choice>
    <mc:Fallback>
      <p:transition spd="slow" advTm="105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32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Náhodný vektor (3) – příklad</a:t>
            </a: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725414"/>
              </p:ext>
            </p:extLst>
          </p:nvPr>
        </p:nvGraphicFramePr>
        <p:xfrm>
          <a:off x="1612083" y="1070928"/>
          <a:ext cx="7042060" cy="5578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List" r:id="rId4" imgW="6743466" imgH="5341759" progId="Excel.Sheet.12">
                  <p:embed/>
                </p:oleObj>
              </mc:Choice>
              <mc:Fallback>
                <p:oleObj name="List" r:id="rId4" imgW="6743466" imgH="5341759" progId="Excel.Sheet.12">
                  <p:embed/>
                  <p:pic>
                    <p:nvPicPr>
                      <p:cNvPr id="5" name="Objek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2083" y="1070928"/>
                        <a:ext cx="7042060" cy="5578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Rukopis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1640" y="1195560"/>
              <a:ext cx="3252960" cy="3767400"/>
            </p14:xfrm>
          </p:contentPart>
        </mc:Choice>
        <mc:Fallback>
          <p:pic>
            <p:nvPicPr>
              <p:cNvPr id="6" name="Rukopis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5800" y="1132200"/>
                <a:ext cx="3284280" cy="38941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Zvuk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697"/>
    </mc:Choice>
    <mc:Fallback>
      <p:transition spd="slow" advTm="175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33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Náhodný vektor (4)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ástupný symbol pro obsah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cs-CZ" dirty="0"/>
                  <a:t>Náhodné vektory jsou </a:t>
                </a:r>
                <a:r>
                  <a:rPr lang="cs-CZ" b="1" dirty="0"/>
                  <a:t>nezávislé</a:t>
                </a:r>
                <a:r>
                  <a:rPr lang="cs-CZ" dirty="0"/>
                  <a:t>, rovnají-li se všechny podmíněné zákony rozdělení odpovídajícím marginálním!</a:t>
                </a:r>
              </a:p>
              <a:p>
                <a:r>
                  <a:rPr lang="cs-CZ" dirty="0"/>
                  <a:t>Platí, že f(</a:t>
                </a:r>
                <a:r>
                  <a:rPr lang="cs-CZ" b="1" dirty="0"/>
                  <a:t>x</a:t>
                </a:r>
                <a:r>
                  <a:rPr lang="cs-CZ" dirty="0"/>
                  <a:t>) = f(X</a:t>
                </a:r>
                <a:r>
                  <a:rPr lang="cs-CZ" baseline="-25000" dirty="0"/>
                  <a:t>1</a:t>
                </a:r>
                <a:r>
                  <a:rPr lang="cs-CZ" dirty="0"/>
                  <a:t>)f(X</a:t>
                </a:r>
                <a:r>
                  <a:rPr lang="cs-CZ" baseline="-25000" dirty="0"/>
                  <a:t>2</a:t>
                </a:r>
                <a:r>
                  <a:rPr lang="cs-CZ" dirty="0"/>
                  <a:t>)..f(</a:t>
                </a:r>
                <a:r>
                  <a:rPr lang="cs-CZ" dirty="0" err="1"/>
                  <a:t>X</a:t>
                </a:r>
                <a:r>
                  <a:rPr lang="cs-CZ" baseline="-25000" dirty="0" err="1"/>
                  <a:t>p</a:t>
                </a:r>
                <a:r>
                  <a:rPr lang="cs-CZ" dirty="0"/>
                  <a:t>)</a:t>
                </a:r>
              </a:p>
              <a:p>
                <a:endParaRPr lang="cs-CZ" dirty="0"/>
              </a:p>
              <a:p>
                <a:r>
                  <a:rPr lang="cs-CZ" dirty="0"/>
                  <a:t>Charakteristiky:</a:t>
                </a:r>
              </a:p>
              <a:p>
                <a:pPr lvl="1"/>
                <a:r>
                  <a:rPr lang="cs-CZ" dirty="0"/>
                  <a:t>Vektor středních hodnot E(</a:t>
                </a:r>
                <a:r>
                  <a:rPr lang="cs-CZ" b="1" dirty="0"/>
                  <a:t>x)</a:t>
                </a:r>
                <a:r>
                  <a:rPr lang="cs-CZ" dirty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s-CZ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cs-CZ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cs-CZ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cs-CZ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cs-CZ" baseline="-250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cs-CZ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cs-CZ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cs-CZ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cs-CZ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cs-CZ" baseline="-25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cs-CZ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cs-CZ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cs-CZ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cs-CZ" dirty="0">
                                  <a:latin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lang="cs-CZ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cs-CZ" dirty="0"/>
              </a:p>
              <a:p>
                <a:endParaRPr lang="cs-CZ" sz="2200" dirty="0">
                  <a:solidFill>
                    <a:srgbClr val="536278"/>
                  </a:solidFill>
                </a:endParaRPr>
              </a:p>
            </p:txBody>
          </p:sp>
        </mc:Choice>
        <mc:Fallback>
          <p:sp>
            <p:nvSpPr>
              <p:cNvPr id="6" name="Zástupný symbol pro obsah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4"/>
                <a:stretch>
                  <a:fillRect l="-1194" t="-155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4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38"/>
    </mc:Choice>
    <mc:Fallback>
      <p:transition spd="slow" advTm="29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34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Náhodný vektor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ástupný symbol pro obsah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cs-CZ" sz="2000" dirty="0"/>
                  <a:t>Kovarianční matice</a:t>
                </a:r>
              </a:p>
              <a:p>
                <a:pPr marL="457200" lvl="1" indent="0">
                  <a:buNone/>
                </a:pPr>
                <a:r>
                  <a:rPr lang="cs-CZ" sz="1800" dirty="0"/>
                  <a:t>C(</a:t>
                </a:r>
                <a:r>
                  <a:rPr lang="cs-CZ" sz="1800" b="1" dirty="0"/>
                  <a:t>x)</a:t>
                </a:r>
                <a:r>
                  <a:rPr lang="cs-CZ" sz="1800" dirty="0"/>
                  <a:t> =E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cs-CZ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cs-CZ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1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cs-CZ" sz="18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cs-CZ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cs-CZ" sz="1800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1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cs-CZ" sz="18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cs-CZ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1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cs-CZ" sz="18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cs-CZ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cs-CZ" sz="1800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1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cs-CZ" sz="18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cs-CZ" sz="1800" baseline="30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cs-CZ" sz="18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s-CZ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d>
                                <m:dPr>
                                  <m:ctrlP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cs-CZ" sz="1800" baseline="-25000" dirty="0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cs-CZ" sz="1800" i="1" baseline="-25000" dirty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cs-CZ" sz="1800" baseline="-250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lang="cs-CZ" sz="18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cs-CZ" sz="1800" baseline="-25000" dirty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d>
                                <m:dPr>
                                  <m:ctrlP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cs-CZ" sz="1800" i="1" baseline="-25000" dirty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cs-CZ" sz="1800" baseline="-25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lang="cs-CZ" sz="18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d>
                                    <m:dPr>
                                      <m:ctrlPr>
                                        <a:rPr lang="cs-CZ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cs-CZ" sz="1800" dirty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cs-CZ" sz="1800" baseline="-25000" dirty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cs-CZ" sz="1800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cs-CZ" sz="1800" dirty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cs-CZ" sz="1800" baseline="-25000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         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d>
                                    <m:dPr>
                                      <m:ctrlPr>
                                        <a:rPr lang="cs-CZ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cs-CZ" sz="1800" dirty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cs-CZ" sz="1800" baseline="-25000" dirty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cs-CZ" sz="1800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cs-CZ" sz="1800" dirty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cs-CZ" sz="1800" baseline="-2500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cs-CZ" sz="1800" i="1" baseline="-25000" dirty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d>
                                    <m:dPr>
                                      <m:ctrlPr>
                                        <a:rPr lang="cs-CZ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cs-CZ" sz="1800" dirty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cs-CZ" sz="1800" baseline="-25000" dirty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..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Xp</m:t>
                                  </m:r>
                                  <m: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  <m:t>……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cs-CZ" sz="1800" i="1" baseline="-25000" dirty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cs-CZ" sz="1800" i="1" baseline="-25000" dirty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cs-CZ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sz="180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sz="1800" baseline="-250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cs-CZ" sz="1800" dirty="0">
                                  <a:latin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lang="cs-CZ" sz="18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cs-CZ" sz="1800" dirty="0"/>
              </a:p>
              <a:p>
                <a:pPr marL="288000" lvl="1" indent="-288000">
                  <a:spcAft>
                    <a:spcPts val="500"/>
                  </a:spcAft>
                  <a:buClr>
                    <a:srgbClr val="00A4C7"/>
                  </a:buClr>
                </a:pPr>
                <a:r>
                  <a:rPr lang="cs-CZ" dirty="0">
                    <a:solidFill>
                      <a:srgbClr val="536278"/>
                    </a:solidFill>
                  </a:rPr>
                  <a:t>Korelační matice:</a:t>
                </a:r>
              </a:p>
              <a:p>
                <a:pPr marL="0" lvl="1" indent="0">
                  <a:spcAft>
                    <a:spcPts val="500"/>
                  </a:spcAft>
                  <a:buClr>
                    <a:srgbClr val="00A4C7"/>
                  </a:buCl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>
                        <a:solidFill>
                          <a:srgbClr val="536278"/>
                        </a:solidFill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cs-CZ" dirty="0">
                    <a:solidFill>
                      <a:srgbClr val="536278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dirty="0">
                        <a:solidFill>
                          <a:srgbClr val="536278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cs-CZ" baseline="-25000" dirty="0">
                        <a:solidFill>
                          <a:srgbClr val="536278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cs-CZ" dirty="0">
                    <a:solidFill>
                      <a:srgbClr val="536278"/>
                    </a:solidFill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i="1" dirty="0">
                            <a:solidFill>
                              <a:srgbClr val="53627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cs-CZ" dirty="0">
                            <a:solidFill>
                              <a:srgbClr val="536278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d>
                          <m:dPr>
                            <m:ctrlPr>
                              <a:rPr lang="cs-CZ" i="1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cs-CZ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cs-CZ" baseline="-25000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cs-CZ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cs-CZ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cs-CZ" baseline="-25000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cs-CZ" i="1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cs-CZ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d>
                              <m:dPr>
                                <m:ctrlPr>
                                  <a:rPr lang="cs-CZ" i="1" dirty="0">
                                    <a:solidFill>
                                      <a:srgbClr val="53627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cs-CZ" dirty="0">
                                    <a:solidFill>
                                      <a:srgbClr val="536278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cs-CZ" baseline="-25000" dirty="0">
                                    <a:solidFill>
                                      <a:srgbClr val="536278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cs-CZ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cs-CZ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cs-CZ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cs-CZ" baseline="-25000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cs-CZ" dirty="0">
                                <a:solidFill>
                                  <a:srgbClr val="536278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endParaRPr lang="cs-CZ" dirty="0">
                  <a:solidFill>
                    <a:srgbClr val="536278"/>
                  </a:solidFill>
                </a:endParaRPr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cs-CZ" dirty="0"/>
                  <a:t>			</a:t>
                </a:r>
                <a:r>
                  <a:rPr lang="el-GR" dirty="0"/>
                  <a:t>ρ</a:t>
                </a:r>
                <a:r>
                  <a:rPr lang="cs-CZ" dirty="0"/>
                  <a:t>(</a:t>
                </a:r>
                <a:r>
                  <a:rPr lang="cs-CZ" b="1" dirty="0"/>
                  <a:t>x</a:t>
                </a:r>
                <a:r>
                  <a:rPr lang="cs-CZ" dirty="0"/>
                  <a:t>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s-CZ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s-CZ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cs-CZ" baseline="-25000" dirty="0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  <m:d>
                                <m:dPr>
                                  <m:ctrlP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cs-CZ" i="1" baseline="-25000" dirty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  <m:d>
                                <m:dPr>
                                  <m:ctrlP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cs-CZ" dirty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  <m:r>
                                <a:rPr lang="cs-CZ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cs-CZ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cs-CZ" baseline="-250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cs-CZ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cs-CZ" dirty="0">
                                  <a:latin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lang="cs-CZ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  <m:d>
                                <m:dPr>
                                  <m:ctrlP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cs-CZ" baseline="-25000" dirty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cs-CZ" i="1" dirty="0">
                                  <a:latin typeface="Cambria Math" panose="02040503050406030204" pitchFamily="18" charset="0"/>
                                </a:rPr>
                                <m:t>1       </m:t>
                              </m:r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  <m:d>
                                <m:dPr>
                                  <m:ctrlP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cs-CZ" dirty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  <m:r>
                                <a:rPr lang="cs-CZ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cs-CZ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cs-CZ" baseline="-25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cs-CZ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cs-CZ" dirty="0">
                                  <a:latin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lang="cs-CZ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  <m:d>
                                    <m:dPr>
                                      <m:ctrlPr>
                                        <a:rPr lang="cs-CZ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cs-CZ" dirty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cs-CZ" baseline="-25000" dirty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cs-CZ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cs-CZ" dirty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cs-CZ" baseline="-25000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cs-CZ" i="1" baseline="-25000" dirty="0">
                                      <a:latin typeface="Cambria Math" panose="02040503050406030204" pitchFamily="18" charset="0"/>
                                    </a:rPr>
                                    <m:t>      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  <m:d>
                                    <m:dPr>
                                      <m:ctrlPr>
                                        <a:rPr lang="cs-CZ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cs-CZ" dirty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cs-CZ" baseline="-25000" dirty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cs-CZ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cs-CZ" dirty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cs-CZ" baseline="-2500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cs-CZ" i="1" baseline="-25000" dirty="0">
                                      <a:latin typeface="Cambria Math" panose="02040503050406030204" pitchFamily="18" charset="0"/>
                                    </a:rPr>
                                    <m:t>        </m:t>
                                  </m:r>
                                  <m: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..</m:t>
                                  </m:r>
                                  <m: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  <m: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Xp</m:t>
                                  </m:r>
                                  <m: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  <m:t>……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  <m:d>
                                <m:dPr>
                                  <m:ctrlP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cs-CZ" i="1" baseline="-25000" dirty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  <m:d>
                                <m:dPr>
                                  <m:ctrlP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cs-CZ" i="1" baseline="-25000" dirty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  <m:d>
                                <m:dPr>
                                  <m:ctrlPr>
                                    <a:rPr lang="cs-CZ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cs-CZ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cs-CZ" baseline="-250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cs-CZ" dirty="0">
                                  <a:latin typeface="Cambria Math" panose="02040503050406030204" pitchFamily="18" charset="0"/>
                                </a:rPr>
                                <m:t>..</m:t>
                              </m:r>
                              <m:r>
                                <a:rPr lang="cs-CZ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cs-CZ" sz="2800" dirty="0"/>
              </a:p>
              <a:p>
                <a:pPr marL="288000" lvl="1" indent="-288000">
                  <a:spcAft>
                    <a:spcPts val="500"/>
                  </a:spcAft>
                  <a:buClr>
                    <a:srgbClr val="00A4C7"/>
                  </a:buClr>
                </a:pPr>
                <a:r>
                  <a:rPr lang="cs-CZ" dirty="0">
                    <a:solidFill>
                      <a:srgbClr val="536278"/>
                    </a:solidFill>
                  </a:rPr>
                  <a:t>Regresní funkce: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cs-CZ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cs-CZ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cs-CZ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cs-CZ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cs-CZ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cs-CZ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cs-CZ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cs-CZ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cs-CZ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cs-CZ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cs-CZ" baseline="-25000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cs-CZ" dirty="0">
                            <a:latin typeface="Cambria Math" panose="02040503050406030204" pitchFamily="18" charset="0"/>
                          </a:rPr>
                          <m:t>,..,</m:t>
                        </m:r>
                        <m:r>
                          <m:rPr>
                            <m:sty m:val="p"/>
                          </m:rPr>
                          <a:rPr lang="cs-CZ" dirty="0">
                            <a:latin typeface="Cambria Math" panose="02040503050406030204" pitchFamily="18" charset="0"/>
                          </a:rPr>
                          <m:t>Xp</m:t>
                        </m:r>
                      </m:e>
                    </m:d>
                  </m:oMath>
                </a14:m>
                <a:r>
                  <a:rPr lang="cs-CZ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cs-CZ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brk m:alnAt="7"/>
                          </m:rPr>
                          <a:rPr lang="cs-CZ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m:rPr>
                            <m:sty m:val="p"/>
                            <m:brk m:alnAt="7"/>
                          </m:rPr>
                          <a:rPr lang="cs-CZ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brk m:alnAt="7"/>
                          </m:rPr>
                          <a:rPr lang="cs-CZ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  <m:brk m:alnAt="7"/>
                          </m:rPr>
                          <a:rPr lang="cs-CZ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brk m:alnAt="7"/>
                          </m:rPr>
                          <a:rPr lang="cs-CZ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cs-CZ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brk m:alnAt="7"/>
                              </m:rPr>
                              <a:rPr lang="cs-CZ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brk m:alnAt="7"/>
                              </m:rPr>
                              <a:rPr lang="cs-CZ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cs-CZ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brk m:alnAt="7"/>
                              </m:rPr>
                              <a:rPr lang="cs-CZ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cs-CZ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  <m:brk m:alnAt="7"/>
                              </m:rPr>
                              <a:rPr lang="cs-CZ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brk m:alnAt="7"/>
                              </m:rPr>
                              <a:rPr lang="cs-CZ" i="1" baseline="-2500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cs-CZ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brk m:alnAt="7"/>
                              </m:rPr>
                              <a:rPr lang="cs-CZ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cs-CZ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brk m:alnAt="7"/>
                              </m:rPr>
                              <a:rPr lang="cs-CZ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  <m:brk m:alnAt="7"/>
                              </m:rPr>
                              <a:rPr lang="cs-CZ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cs-CZ" i="1" baseline="-2500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nary>
                    <m:r>
                      <a:rPr lang="cs-CZ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  nebo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cs-CZ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brk m:alnAt="7"/>
                          </m:rPr>
                          <a:rPr lang="cs-CZ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m:rPr>
                            <m:sty m:val="p"/>
                            <m:brk m:alnAt="7"/>
                          </m:rPr>
                          <a:rPr lang="cs-CZ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brk m:alnAt="7"/>
                          </m:rPr>
                          <a:rPr lang="cs-CZ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  <m:r>
                      <a:rPr lang="cs-CZ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  <m:brk m:alnAt="7"/>
                      </m:rPr>
                      <a:rPr lang="cs-CZ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brk m:alnAt="7"/>
                      </m:rPr>
                      <a:rPr lang="cs-CZ" i="1" baseline="-2500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"/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  <m:brk m:alnAt="7"/>
                          </m:rPr>
                          <a:rPr lang="cs-CZ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brk m:alnAt="7"/>
                          </m:rPr>
                          <a:rPr lang="cs-CZ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7"/>
                          </m:rPr>
                          <a:rPr lang="cs-CZ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cs-CZ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brk m:alnAt="7"/>
                          </m:rPr>
                          <a:rPr lang="cs-CZ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  <m:brk m:alnAt="7"/>
                          </m:rPr>
                          <a:rPr lang="cs-CZ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brk m:alnAt="7"/>
                          </m:rPr>
                          <a:rPr lang="cs-CZ" i="1" baseline="-25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brk m:alnAt="7"/>
                          </m:rPr>
                          <a:rPr lang="cs-CZ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cs-CZ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brk m:alnAt="7"/>
                          </m:rPr>
                          <a:rPr lang="cs-CZ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  <m:brk m:alnAt="7"/>
                          </m:rPr>
                          <a:rPr lang="cs-CZ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cs-CZ" i="1" baseline="-250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cs-CZ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/>
                  <a:t> </a:t>
                </a:r>
                <a:r>
                  <a:rPr lang="cs-CZ" i="1" dirty="0"/>
                  <a:t>d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  <m:brk m:alnAt="7"/>
                      </m:rPr>
                      <a:rPr lang="cs-CZ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brk m:alnAt="7"/>
                      </m:rPr>
                      <a:rPr lang="cs-CZ" i="1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cs-CZ" dirty="0"/>
              </a:p>
              <a:p>
                <a:endParaRPr lang="cs-CZ" sz="2200" dirty="0">
                  <a:solidFill>
                    <a:srgbClr val="536278"/>
                  </a:solidFill>
                </a:endParaRPr>
              </a:p>
            </p:txBody>
          </p:sp>
        </mc:Choice>
        <mc:Fallback>
          <p:sp>
            <p:nvSpPr>
              <p:cNvPr id="6" name="Zástupný symbol pro obsah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4"/>
                <a:stretch>
                  <a:fillRect l="-1412" t="-1336" b="-1347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0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73"/>
    </mc:Choice>
    <mc:Fallback>
      <p:transition spd="slow" advTm="67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35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Normální rozdělení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13"/>
          </p:nvPr>
        </p:nvSpPr>
        <p:spPr>
          <a:xfrm>
            <a:off x="480000" y="1080000"/>
            <a:ext cx="11540550" cy="5472000"/>
          </a:xfrm>
        </p:spPr>
        <p:txBody>
          <a:bodyPr/>
          <a:lstStyle/>
          <a:p>
            <a:r>
              <a:rPr lang="cs-CZ" sz="2000" dirty="0"/>
              <a:t>Normální rozdělení je základním prvkem matematické statistiky a to přes </a:t>
            </a:r>
            <a:r>
              <a:rPr lang="cs-CZ" sz="2000" u="sng" dirty="0"/>
              <a:t>centrální limitní větu </a:t>
            </a:r>
            <a:r>
              <a:rPr lang="cs-CZ" sz="2000" dirty="0"/>
              <a:t>(CLV)</a:t>
            </a:r>
          </a:p>
          <a:p>
            <a:r>
              <a:rPr lang="cs-CZ" sz="2000" dirty="0"/>
              <a:t>Díky CLV mohou statistici uskutečňovat své induktivní úsudky na základě výběrů</a:t>
            </a:r>
          </a:p>
          <a:p>
            <a:r>
              <a:rPr lang="cs-CZ" sz="2000" dirty="0"/>
              <a:t>Jednorozměrné normální rozdělení (tzv. zákon chyb)</a:t>
            </a:r>
          </a:p>
          <a:p>
            <a:pPr lvl="1"/>
            <a:r>
              <a:rPr lang="cs-CZ" sz="1600" dirty="0"/>
              <a:t>Hustota pravděpodobnosti:					Distribuční funkce:</a:t>
            </a:r>
          </a:p>
          <a:p>
            <a:pPr lvl="1"/>
            <a:endParaRPr lang="cs-CZ" sz="1600" dirty="0"/>
          </a:p>
          <a:p>
            <a:endParaRPr lang="cs-CZ" sz="2200" dirty="0">
              <a:solidFill>
                <a:srgbClr val="536278"/>
              </a:solidFill>
            </a:endParaRP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2527073"/>
            <a:ext cx="3114675" cy="653077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18" y="3336959"/>
            <a:ext cx="5514975" cy="337185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832" y="3380059"/>
            <a:ext cx="5429250" cy="3438525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05" y="2416050"/>
            <a:ext cx="2578372" cy="744459"/>
          </a:xfrm>
          <a:prstGeom prst="rect">
            <a:avLst/>
          </a:prstGeom>
        </p:spPr>
      </p:pic>
      <p:pic>
        <p:nvPicPr>
          <p:cNvPr id="7" name="Zvuk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3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12"/>
    </mc:Choice>
    <mc:Fallback>
      <p:transition spd="slow" advTm="50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36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Vícerozměrné normální rozdělení </a:t>
            </a:r>
          </a:p>
        </p:txBody>
      </p:sp>
      <p:sp>
        <p:nvSpPr>
          <p:cNvPr id="12" name="Zástupný symbol pro obsah 5"/>
          <p:cNvSpPr>
            <a:spLocks noGrp="1"/>
          </p:cNvSpPr>
          <p:nvPr>
            <p:ph sz="quarter" idx="13"/>
          </p:nvPr>
        </p:nvSpPr>
        <p:spPr>
          <a:xfrm>
            <a:off x="480000" y="1080000"/>
            <a:ext cx="11232000" cy="54720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cs-CZ" dirty="0"/>
              <a:t>Simultánní normální rozdělní dvou a více náhodných veličin má vícerozměrné normální rozdělení s hustotou pravděpodobnosti:</a:t>
            </a:r>
          </a:p>
          <a:p>
            <a:pPr marL="324000" lvl="1" indent="0">
              <a:spcAft>
                <a:spcPts val="1200"/>
              </a:spcAft>
              <a:buNone/>
            </a:pPr>
            <a:endParaRPr lang="cs-CZ" dirty="0"/>
          </a:p>
          <a:p>
            <a:pPr marL="324000" lvl="1" indent="0">
              <a:spcAft>
                <a:spcPts val="1200"/>
              </a:spcAft>
              <a:buNone/>
            </a:pPr>
            <a:endParaRPr lang="cs-CZ" dirty="0"/>
          </a:p>
          <a:p>
            <a:pPr marL="324000" lvl="1" indent="0">
              <a:spcAft>
                <a:spcPts val="1200"/>
              </a:spcAft>
              <a:buNone/>
            </a:pPr>
            <a:endParaRPr lang="cs-CZ" dirty="0"/>
          </a:p>
          <a:p>
            <a:pPr marL="288000" lvl="1" indent="-288000">
              <a:spcAft>
                <a:spcPts val="1200"/>
              </a:spcAft>
              <a:buClr>
                <a:srgbClr val="00A4C7"/>
              </a:buClr>
            </a:pPr>
            <a:r>
              <a:rPr lang="cs-CZ" sz="2400" dirty="0">
                <a:solidFill>
                  <a:srgbClr val="536278"/>
                </a:solidFill>
              </a:rPr>
              <a:t>A platí následující tvrzení:</a:t>
            </a:r>
          </a:p>
          <a:p>
            <a:pPr lvl="1">
              <a:spcAft>
                <a:spcPts val="1200"/>
              </a:spcAft>
            </a:pPr>
            <a:r>
              <a:rPr lang="cs-CZ" dirty="0"/>
              <a:t>Lineární kombinace </a:t>
            </a:r>
            <a:r>
              <a:rPr lang="cs-CZ" b="1" dirty="0"/>
              <a:t>x</a:t>
            </a:r>
            <a:r>
              <a:rPr lang="cs-CZ" dirty="0"/>
              <a:t> mají také normální rozdělení</a:t>
            </a:r>
          </a:p>
          <a:p>
            <a:pPr lvl="1">
              <a:spcAft>
                <a:spcPts val="1200"/>
              </a:spcAft>
            </a:pPr>
            <a:r>
              <a:rPr lang="cs-CZ" dirty="0"/>
              <a:t>Všechny podmnožiny </a:t>
            </a:r>
            <a:r>
              <a:rPr lang="cs-CZ" b="1" dirty="0"/>
              <a:t>x </a:t>
            </a:r>
            <a:r>
              <a:rPr lang="cs-CZ" dirty="0"/>
              <a:t>jsou s normálním rozdělením</a:t>
            </a:r>
          </a:p>
          <a:p>
            <a:pPr lvl="1">
              <a:spcAft>
                <a:spcPts val="1200"/>
              </a:spcAft>
            </a:pPr>
            <a:r>
              <a:rPr lang="cs-CZ" dirty="0" err="1"/>
              <a:t>Nekorelovanost</a:t>
            </a:r>
            <a:r>
              <a:rPr lang="cs-CZ" dirty="0"/>
              <a:t> veličin z </a:t>
            </a:r>
            <a:r>
              <a:rPr lang="cs-CZ" b="1" dirty="0"/>
              <a:t>x </a:t>
            </a:r>
            <a:r>
              <a:rPr lang="cs-CZ" dirty="0"/>
              <a:t> znamená jejich nezávislost</a:t>
            </a:r>
          </a:p>
          <a:p>
            <a:pPr lvl="1">
              <a:spcAft>
                <a:spcPts val="1200"/>
              </a:spcAft>
            </a:pPr>
            <a:r>
              <a:rPr lang="cs-CZ" dirty="0"/>
              <a:t>Všechna marginální rozdělení jsou normální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cs-CZ" dirty="0"/>
              <a:t>Značíme:</a:t>
            </a:r>
            <a:endParaRPr lang="cs-CZ" sz="2200" dirty="0">
              <a:solidFill>
                <a:srgbClr val="536278"/>
              </a:solidFill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A03C130-DFE9-4485-9E6D-49932F06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1" y="2114550"/>
            <a:ext cx="4103370" cy="626469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DEDFD8C0-FAC1-4CCD-9F44-0D30F92AA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429" y="5657849"/>
            <a:ext cx="1355912" cy="523875"/>
          </a:xfrm>
          <a:prstGeom prst="rect">
            <a:avLst/>
          </a:prstGeom>
        </p:spPr>
      </p:pic>
      <p:pic>
        <p:nvPicPr>
          <p:cNvPr id="7" name="Zvuk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77"/>
    </mc:Choice>
    <mc:Fallback>
      <p:transition spd="slow" advTm="79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37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Dvourozměrné normální rozdělení</a:t>
            </a: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0" y="1422429"/>
            <a:ext cx="8386721" cy="4752247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816653" y="5990010"/>
            <a:ext cx="211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tx2"/>
                </a:solidFill>
              </a:rPr>
              <a:t>Zdroj: </a:t>
            </a:r>
            <a:r>
              <a:rPr lang="cs-CZ" sz="1400" dirty="0" err="1">
                <a:solidFill>
                  <a:schemeClr val="tx2"/>
                </a:solidFill>
              </a:rPr>
              <a:t>Wikipedia</a:t>
            </a:r>
            <a:endParaRPr lang="cs-CZ" sz="1400" dirty="0">
              <a:solidFill>
                <a:schemeClr val="tx2"/>
              </a:solidFill>
            </a:endParaRPr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2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93"/>
    </mc:Choice>
    <mc:Fallback>
      <p:transition spd="slow" advTm="1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38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Dvourozměrné normální rozdělení</a:t>
            </a: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0" y="1374935"/>
            <a:ext cx="6194440" cy="4186231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138" y="1038687"/>
            <a:ext cx="6307096" cy="4637149"/>
          </a:xfrm>
          <a:prstGeom prst="rect">
            <a:avLst/>
          </a:prstGeom>
        </p:spPr>
      </p:pic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9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36"/>
    </mc:Choice>
    <mc:Fallback>
      <p:transition spd="slow" advTm="24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39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Lineární a kvadratické formy normálního vektoru</a:t>
            </a:r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2CE91B9C-FB77-497D-BA21-FFCB431589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3467" y="1007988"/>
            <a:ext cx="11580621" cy="49570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cs-CZ" dirty="0"/>
              <a:t>Speciální kombinace proměnné </a:t>
            </a:r>
            <a:r>
              <a:rPr lang="cs-CZ" i="1" dirty="0"/>
              <a:t>X</a:t>
            </a:r>
            <a:r>
              <a:rPr lang="cs-CZ" dirty="0"/>
              <a:t> využité pro statistické úsudky.</a:t>
            </a:r>
          </a:p>
          <a:p>
            <a:pPr>
              <a:spcAft>
                <a:spcPts val="1200"/>
              </a:spcAft>
            </a:pPr>
            <a:r>
              <a:rPr lang="cs-CZ" dirty="0"/>
              <a:t>Snadno odvoditelné předpoklady o vlastnostech a rozdělení forem: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E1AF86F-EF07-4D4C-8108-029CBD522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99" y="2200027"/>
            <a:ext cx="11422157" cy="1962397"/>
          </a:xfrm>
          <a:prstGeom prst="rect">
            <a:avLst/>
          </a:prstGeom>
        </p:spPr>
      </p:pic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7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34"/>
    </mc:Choice>
    <mc:Fallback>
      <p:transition spd="slow" advTm="10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4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 ke kurzu (2)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13"/>
          </p:nvPr>
        </p:nvSpPr>
        <p:spPr>
          <a:xfrm>
            <a:off x="480000" y="1079999"/>
            <a:ext cx="11232000" cy="5604579"/>
          </a:xfrm>
        </p:spPr>
        <p:txBody>
          <a:bodyPr/>
          <a:lstStyle/>
          <a:p>
            <a:r>
              <a:rPr lang="cs-CZ" dirty="0"/>
              <a:t>Požadavky na absolvování kurzu:</a:t>
            </a:r>
          </a:p>
          <a:p>
            <a:pPr lvl="1"/>
            <a:r>
              <a:rPr lang="cs-CZ" dirty="0"/>
              <a:t>Řešení malých úloh na cvičení </a:t>
            </a:r>
          </a:p>
          <a:p>
            <a:pPr lvl="1"/>
            <a:r>
              <a:rPr lang="cs-CZ" dirty="0"/>
              <a:t>2 průběžné testy</a:t>
            </a:r>
          </a:p>
          <a:p>
            <a:pPr lvl="1"/>
            <a:r>
              <a:rPr lang="cs-CZ" dirty="0"/>
              <a:t>Závěrečná zkouška</a:t>
            </a:r>
          </a:p>
          <a:p>
            <a:pPr lvl="1"/>
            <a:r>
              <a:rPr lang="cs-CZ" dirty="0"/>
              <a:t>Náhradní testy po skončení semestru</a:t>
            </a:r>
          </a:p>
          <a:p>
            <a:pPr lvl="1"/>
            <a:r>
              <a:rPr lang="cs-CZ" dirty="0"/>
              <a:t>Průběžné hodnocení 50b (min není)</a:t>
            </a:r>
          </a:p>
          <a:p>
            <a:pPr lvl="2"/>
            <a:r>
              <a:rPr lang="cs-CZ" dirty="0"/>
              <a:t>Test 1 – 15b</a:t>
            </a:r>
          </a:p>
          <a:p>
            <a:pPr lvl="2"/>
            <a:r>
              <a:rPr lang="cs-CZ" dirty="0"/>
              <a:t>Test 2 – 15b</a:t>
            </a:r>
          </a:p>
          <a:p>
            <a:pPr lvl="2"/>
            <a:r>
              <a:rPr lang="cs-CZ" dirty="0"/>
              <a:t>Aktivita – 20b</a:t>
            </a:r>
          </a:p>
          <a:p>
            <a:pPr lvl="1"/>
            <a:r>
              <a:rPr lang="cs-CZ" dirty="0"/>
              <a:t>Zkouška 50b, výsledek se sčítá.</a:t>
            </a:r>
          </a:p>
          <a:p>
            <a:pPr lvl="1"/>
            <a:endParaRPr lang="cs-CZ" dirty="0"/>
          </a:p>
          <a:p>
            <a:pPr marL="288000" lvl="1" indent="-288000">
              <a:spcAft>
                <a:spcPts val="500"/>
              </a:spcAft>
              <a:buClr>
                <a:srgbClr val="00A4C7"/>
              </a:buClr>
            </a:pPr>
            <a:r>
              <a:rPr lang="cs-CZ" sz="2400" dirty="0">
                <a:solidFill>
                  <a:srgbClr val="536278"/>
                </a:solidFill>
              </a:rPr>
              <a:t>Doporučená literatura</a:t>
            </a:r>
          </a:p>
          <a:p>
            <a:pPr lvl="1"/>
            <a:r>
              <a:rPr lang="cs-CZ" dirty="0"/>
              <a:t>Jaroslav Sixta a kol. Metody datové analýzy. 2019. </a:t>
            </a:r>
            <a:r>
              <a:rPr lang="cs-CZ" dirty="0" err="1"/>
              <a:t>Unicorn</a:t>
            </a:r>
            <a:r>
              <a:rPr lang="cs-CZ" dirty="0"/>
              <a:t> </a:t>
            </a:r>
            <a:r>
              <a:rPr lang="cs-CZ" dirty="0" err="1"/>
              <a:t>College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Karel Šafr. Programování v R. 2019. </a:t>
            </a:r>
            <a:r>
              <a:rPr lang="cs-CZ" dirty="0" err="1"/>
              <a:t>Unicorn</a:t>
            </a:r>
            <a:r>
              <a:rPr lang="cs-CZ" dirty="0"/>
              <a:t> </a:t>
            </a:r>
            <a:r>
              <a:rPr lang="cs-CZ" dirty="0" err="1"/>
              <a:t>College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Vícerozměrné statistické metody 1, 2 a 3, Petr </a:t>
            </a:r>
            <a:r>
              <a:rPr lang="cs-CZ" dirty="0" err="1"/>
              <a:t>Hebák</a:t>
            </a:r>
            <a:r>
              <a:rPr lang="cs-CZ" dirty="0"/>
              <a:t> a kolektiv.</a:t>
            </a:r>
          </a:p>
          <a:p>
            <a:pPr lvl="1"/>
            <a:r>
              <a:rPr lang="cs-CZ" dirty="0"/>
              <a:t>Statistická analýza vícerozměrných dat v příkladech, Meloun, </a:t>
            </a:r>
            <a:r>
              <a:rPr lang="cs-CZ" dirty="0" err="1"/>
              <a:t>Militký</a:t>
            </a:r>
            <a:r>
              <a:rPr lang="cs-CZ" dirty="0"/>
              <a:t> a </a:t>
            </a:r>
            <a:r>
              <a:rPr lang="cs-CZ" dirty="0" err="1"/>
              <a:t>Hill</a:t>
            </a:r>
            <a:endParaRPr lang="cs-CZ" dirty="0"/>
          </a:p>
          <a:p>
            <a:endParaRPr lang="cs-CZ" dirty="0"/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9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44"/>
    </mc:Choice>
    <mc:Fallback>
      <p:transition spd="slow" advTm="114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40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Exploratorní</a:t>
            </a:r>
            <a:r>
              <a:rPr lang="cs-CZ" dirty="0"/>
              <a:t> analýza dat (EAD)</a:t>
            </a:r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2CE91B9C-FB77-497D-BA21-FFCB431589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9999" y="1238808"/>
            <a:ext cx="11580621" cy="495703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Aft>
                <a:spcPts val="1200"/>
              </a:spcAft>
            </a:pPr>
            <a:r>
              <a:rPr lang="cs-CZ" dirty="0"/>
              <a:t>Klíčová část jakékoli statistické práce. I při práci na datech zatížených nevýběrovými chybami nemusíme dospět ke správnému výsledku. </a:t>
            </a:r>
          </a:p>
          <a:p>
            <a:pPr lvl="0">
              <a:spcAft>
                <a:spcPts val="1200"/>
              </a:spcAft>
            </a:pPr>
            <a:r>
              <a:rPr lang="cs-CZ" dirty="0"/>
              <a:t>EAD předchází samotné statistické analýze a zahrnuje především:</a:t>
            </a:r>
          </a:p>
          <a:p>
            <a:pPr lvl="1">
              <a:spcAft>
                <a:spcPts val="1200"/>
              </a:spcAft>
            </a:pPr>
            <a:r>
              <a:rPr lang="cs-CZ" dirty="0"/>
              <a:t>Analýzu odlehlých a extrémních pozorování</a:t>
            </a:r>
          </a:p>
          <a:p>
            <a:pPr lvl="1">
              <a:spcAft>
                <a:spcPts val="1200"/>
              </a:spcAft>
            </a:pPr>
            <a:r>
              <a:rPr lang="cs-CZ" dirty="0"/>
              <a:t>Analýzu a případně náhradu chybějících hodnot</a:t>
            </a:r>
          </a:p>
          <a:p>
            <a:pPr lvl="1">
              <a:spcAft>
                <a:spcPts val="1200"/>
              </a:spcAft>
            </a:pPr>
            <a:r>
              <a:rPr lang="cs-CZ" dirty="0"/>
              <a:t>Možnosti třídění dat do intervalů a další </a:t>
            </a:r>
            <a:r>
              <a:rPr lang="cs-CZ" dirty="0" err="1"/>
              <a:t>reklasifikaci</a:t>
            </a:r>
            <a:r>
              <a:rPr lang="cs-CZ" dirty="0"/>
              <a:t> proměnných</a:t>
            </a:r>
          </a:p>
          <a:p>
            <a:pPr lvl="1">
              <a:spcAft>
                <a:spcPts val="1200"/>
              </a:spcAft>
            </a:pPr>
            <a:r>
              <a:rPr lang="cs-CZ" dirty="0"/>
              <a:t>Ověřování předpokladů, především tzv. testy normality</a:t>
            </a:r>
          </a:p>
          <a:p>
            <a:pPr lvl="1">
              <a:spcAft>
                <a:spcPts val="1200"/>
              </a:spcAft>
            </a:pPr>
            <a:r>
              <a:rPr lang="cs-CZ" dirty="0"/>
              <a:t>Problematiku transformace dat například pro zjednodušení úlohy</a:t>
            </a:r>
          </a:p>
          <a:p>
            <a:pPr marL="0" indent="0">
              <a:spcAft>
                <a:spcPts val="1200"/>
              </a:spcAft>
              <a:buNone/>
            </a:pPr>
            <a:endParaRPr lang="cs-CZ" dirty="0"/>
          </a:p>
          <a:p>
            <a:pPr>
              <a:spcAft>
                <a:spcPts val="1200"/>
              </a:spcAft>
            </a:pPr>
            <a:endParaRPr lang="cs-CZ" b="1" dirty="0"/>
          </a:p>
          <a:p>
            <a:pPr>
              <a:spcAft>
                <a:spcPts val="1200"/>
              </a:spcAft>
            </a:pPr>
            <a:endParaRPr lang="cs-CZ" b="1" dirty="0"/>
          </a:p>
        </p:txBody>
      </p:sp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2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65"/>
    </mc:Choice>
    <mc:Fallback>
      <p:transition spd="slow" advTm="89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Dotazy?</a:t>
            </a:r>
          </a:p>
        </p:txBody>
      </p:sp>
      <p:grpSp>
        <p:nvGrpSpPr>
          <p:cNvPr id="8" name="Skupina 7"/>
          <p:cNvGrpSpPr/>
          <p:nvPr/>
        </p:nvGrpSpPr>
        <p:grpSpPr>
          <a:xfrm>
            <a:off x="6145124" y="1499913"/>
            <a:ext cx="5029200" cy="2962574"/>
            <a:chOff x="6541939" y="2069262"/>
            <a:chExt cx="5029200" cy="296257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939" y="2069262"/>
              <a:ext cx="5029200" cy="2857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6541939" y="2218787"/>
              <a:ext cx="5029200" cy="2813049"/>
            </a:xfrm>
            <a:custGeom>
              <a:avLst/>
              <a:gdLst>
                <a:gd name="T0" fmla="*/ 104 w 1341"/>
                <a:gd name="T1" fmla="*/ 546 h 750"/>
                <a:gd name="T2" fmla="*/ 111 w 1341"/>
                <a:gd name="T3" fmla="*/ 532 h 750"/>
                <a:gd name="T4" fmla="*/ 157 w 1341"/>
                <a:gd name="T5" fmla="*/ 568 h 750"/>
                <a:gd name="T6" fmla="*/ 367 w 1341"/>
                <a:gd name="T7" fmla="*/ 593 h 750"/>
                <a:gd name="T8" fmla="*/ 244 w 1341"/>
                <a:gd name="T9" fmla="*/ 664 h 750"/>
                <a:gd name="T10" fmla="*/ 243 w 1341"/>
                <a:gd name="T11" fmla="*/ 663 h 750"/>
                <a:gd name="T12" fmla="*/ 200 w 1341"/>
                <a:gd name="T13" fmla="*/ 664 h 750"/>
                <a:gd name="T14" fmla="*/ 188 w 1341"/>
                <a:gd name="T15" fmla="*/ 679 h 750"/>
                <a:gd name="T16" fmla="*/ 141 w 1341"/>
                <a:gd name="T17" fmla="*/ 729 h 750"/>
                <a:gd name="T18" fmla="*/ 236 w 1341"/>
                <a:gd name="T19" fmla="*/ 708 h 750"/>
                <a:gd name="T20" fmla="*/ 241 w 1341"/>
                <a:gd name="T21" fmla="*/ 689 h 750"/>
                <a:gd name="T22" fmla="*/ 339 w 1341"/>
                <a:gd name="T23" fmla="*/ 633 h 750"/>
                <a:gd name="T24" fmla="*/ 413 w 1341"/>
                <a:gd name="T25" fmla="*/ 573 h 750"/>
                <a:gd name="T26" fmla="*/ 486 w 1341"/>
                <a:gd name="T27" fmla="*/ 627 h 750"/>
                <a:gd name="T28" fmla="*/ 54 w 1341"/>
                <a:gd name="T29" fmla="*/ 256 h 750"/>
                <a:gd name="T30" fmla="*/ 141 w 1341"/>
                <a:gd name="T31" fmla="*/ 152 h 750"/>
                <a:gd name="T32" fmla="*/ 8 w 1341"/>
                <a:gd name="T33" fmla="*/ 128 h 750"/>
                <a:gd name="T34" fmla="*/ 183 w 1341"/>
                <a:gd name="T35" fmla="*/ 95 h 750"/>
                <a:gd name="T36" fmla="*/ 222 w 1341"/>
                <a:gd name="T37" fmla="*/ 218 h 750"/>
                <a:gd name="T38" fmla="*/ 171 w 1341"/>
                <a:gd name="T39" fmla="*/ 245 h 750"/>
                <a:gd name="T40" fmla="*/ 340 w 1341"/>
                <a:gd name="T41" fmla="*/ 203 h 750"/>
                <a:gd name="T42" fmla="*/ 349 w 1341"/>
                <a:gd name="T43" fmla="*/ 53 h 750"/>
                <a:gd name="T44" fmla="*/ 785 w 1341"/>
                <a:gd name="T45" fmla="*/ 117 h 750"/>
                <a:gd name="T46" fmla="*/ 803 w 1341"/>
                <a:gd name="T47" fmla="*/ 70 h 750"/>
                <a:gd name="T48" fmla="*/ 750 w 1341"/>
                <a:gd name="T49" fmla="*/ 55 h 750"/>
                <a:gd name="T50" fmla="*/ 577 w 1341"/>
                <a:gd name="T51" fmla="*/ 330 h 750"/>
                <a:gd name="T52" fmla="*/ 625 w 1341"/>
                <a:gd name="T53" fmla="*/ 425 h 750"/>
                <a:gd name="T54" fmla="*/ 651 w 1341"/>
                <a:gd name="T55" fmla="*/ 631 h 750"/>
                <a:gd name="T56" fmla="*/ 632 w 1341"/>
                <a:gd name="T57" fmla="*/ 700 h 750"/>
                <a:gd name="T58" fmla="*/ 700 w 1341"/>
                <a:gd name="T59" fmla="*/ 652 h 750"/>
                <a:gd name="T60" fmla="*/ 653 w 1341"/>
                <a:gd name="T61" fmla="*/ 368 h 750"/>
                <a:gd name="T62" fmla="*/ 785 w 1341"/>
                <a:gd name="T63" fmla="*/ 117 h 750"/>
                <a:gd name="T64" fmla="*/ 737 w 1341"/>
                <a:gd name="T65" fmla="*/ 15 h 750"/>
                <a:gd name="T66" fmla="*/ 565 w 1341"/>
                <a:gd name="T67" fmla="*/ 72 h 750"/>
                <a:gd name="T68" fmla="*/ 1206 w 1341"/>
                <a:gd name="T69" fmla="*/ 419 h 750"/>
                <a:gd name="T70" fmla="*/ 796 w 1341"/>
                <a:gd name="T71" fmla="*/ 465 h 750"/>
                <a:gd name="T72" fmla="*/ 817 w 1341"/>
                <a:gd name="T73" fmla="*/ 704 h 750"/>
                <a:gd name="T74" fmla="*/ 856 w 1341"/>
                <a:gd name="T75" fmla="*/ 497 h 750"/>
                <a:gd name="T76" fmla="*/ 1263 w 1341"/>
                <a:gd name="T77" fmla="*/ 448 h 750"/>
                <a:gd name="T78" fmla="*/ 861 w 1341"/>
                <a:gd name="T79" fmla="*/ 361 h 750"/>
                <a:gd name="T80" fmla="*/ 882 w 1341"/>
                <a:gd name="T81" fmla="*/ 277 h 750"/>
                <a:gd name="T82" fmla="*/ 105 w 1341"/>
                <a:gd name="T83" fmla="*/ 376 h 750"/>
                <a:gd name="T84" fmla="*/ 372 w 1341"/>
                <a:gd name="T85" fmla="*/ 428 h 750"/>
                <a:gd name="T86" fmla="*/ 454 w 1341"/>
                <a:gd name="T87" fmla="*/ 383 h 750"/>
                <a:gd name="T88" fmla="*/ 1111 w 1341"/>
                <a:gd name="T89" fmla="*/ 323 h 750"/>
                <a:gd name="T90" fmla="*/ 1243 w 1341"/>
                <a:gd name="T91" fmla="*/ 235 h 750"/>
                <a:gd name="T92" fmla="*/ 1182 w 1341"/>
                <a:gd name="T93" fmla="*/ 240 h 750"/>
                <a:gd name="T94" fmla="*/ 1090 w 1341"/>
                <a:gd name="T95" fmla="*/ 201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750">
                  <a:moveTo>
                    <a:pt x="123" y="596"/>
                  </a:moveTo>
                  <a:cubicBezTo>
                    <a:pt x="108" y="600"/>
                    <a:pt x="90" y="597"/>
                    <a:pt x="79" y="586"/>
                  </a:cubicBezTo>
                  <a:cubicBezTo>
                    <a:pt x="67" y="573"/>
                    <a:pt x="68" y="554"/>
                    <a:pt x="83" y="544"/>
                  </a:cubicBezTo>
                  <a:cubicBezTo>
                    <a:pt x="89" y="539"/>
                    <a:pt x="99" y="541"/>
                    <a:pt x="104" y="546"/>
                  </a:cubicBezTo>
                  <a:cubicBezTo>
                    <a:pt x="105" y="547"/>
                    <a:pt x="105" y="547"/>
                    <a:pt x="105" y="547"/>
                  </a:cubicBezTo>
                  <a:cubicBezTo>
                    <a:pt x="106" y="547"/>
                    <a:pt x="106" y="546"/>
                    <a:pt x="105" y="547"/>
                  </a:cubicBezTo>
                  <a:cubicBezTo>
                    <a:pt x="109" y="543"/>
                    <a:pt x="109" y="540"/>
                    <a:pt x="110" y="534"/>
                  </a:cubicBezTo>
                  <a:cubicBezTo>
                    <a:pt x="111" y="533"/>
                    <a:pt x="111" y="533"/>
                    <a:pt x="111" y="532"/>
                  </a:cubicBezTo>
                  <a:cubicBezTo>
                    <a:pt x="111" y="532"/>
                    <a:pt x="111" y="531"/>
                    <a:pt x="111" y="529"/>
                  </a:cubicBezTo>
                  <a:cubicBezTo>
                    <a:pt x="112" y="523"/>
                    <a:pt x="113" y="518"/>
                    <a:pt x="117" y="512"/>
                  </a:cubicBezTo>
                  <a:cubicBezTo>
                    <a:pt x="129" y="492"/>
                    <a:pt x="157" y="498"/>
                    <a:pt x="165" y="519"/>
                  </a:cubicBezTo>
                  <a:cubicBezTo>
                    <a:pt x="170" y="533"/>
                    <a:pt x="164" y="555"/>
                    <a:pt x="157" y="568"/>
                  </a:cubicBezTo>
                  <a:cubicBezTo>
                    <a:pt x="150" y="581"/>
                    <a:pt x="137" y="592"/>
                    <a:pt x="123" y="596"/>
                  </a:cubicBezTo>
                  <a:close/>
                  <a:moveTo>
                    <a:pt x="413" y="573"/>
                  </a:moveTo>
                  <a:cubicBezTo>
                    <a:pt x="403" y="564"/>
                    <a:pt x="387" y="562"/>
                    <a:pt x="377" y="573"/>
                  </a:cubicBezTo>
                  <a:cubicBezTo>
                    <a:pt x="371" y="579"/>
                    <a:pt x="369" y="586"/>
                    <a:pt x="367" y="593"/>
                  </a:cubicBezTo>
                  <a:cubicBezTo>
                    <a:pt x="368" y="590"/>
                    <a:pt x="367" y="593"/>
                    <a:pt x="366" y="594"/>
                  </a:cubicBezTo>
                  <a:cubicBezTo>
                    <a:pt x="363" y="593"/>
                    <a:pt x="359" y="592"/>
                    <a:pt x="355" y="593"/>
                  </a:cubicBezTo>
                  <a:cubicBezTo>
                    <a:pt x="333" y="598"/>
                    <a:pt x="310" y="616"/>
                    <a:pt x="291" y="629"/>
                  </a:cubicBezTo>
                  <a:cubicBezTo>
                    <a:pt x="275" y="640"/>
                    <a:pt x="259" y="651"/>
                    <a:pt x="244" y="664"/>
                  </a:cubicBezTo>
                  <a:cubicBezTo>
                    <a:pt x="241" y="666"/>
                    <a:pt x="238" y="669"/>
                    <a:pt x="235" y="671"/>
                  </a:cubicBezTo>
                  <a:cubicBezTo>
                    <a:pt x="235" y="671"/>
                    <a:pt x="235" y="671"/>
                    <a:pt x="235" y="671"/>
                  </a:cubicBezTo>
                  <a:cubicBezTo>
                    <a:pt x="238" y="669"/>
                    <a:pt x="241" y="666"/>
                    <a:pt x="244" y="664"/>
                  </a:cubicBezTo>
                  <a:cubicBezTo>
                    <a:pt x="244" y="663"/>
                    <a:pt x="244" y="663"/>
                    <a:pt x="243" y="663"/>
                  </a:cubicBezTo>
                  <a:cubicBezTo>
                    <a:pt x="233" y="645"/>
                    <a:pt x="207" y="644"/>
                    <a:pt x="200" y="664"/>
                  </a:cubicBezTo>
                  <a:cubicBezTo>
                    <a:pt x="200" y="664"/>
                    <a:pt x="200" y="665"/>
                    <a:pt x="200" y="665"/>
                  </a:cubicBezTo>
                  <a:cubicBezTo>
                    <a:pt x="200" y="665"/>
                    <a:pt x="200" y="665"/>
                    <a:pt x="200" y="665"/>
                  </a:cubicBezTo>
                  <a:cubicBezTo>
                    <a:pt x="200" y="664"/>
                    <a:pt x="200" y="664"/>
                    <a:pt x="200" y="664"/>
                  </a:cubicBezTo>
                  <a:cubicBezTo>
                    <a:pt x="201" y="662"/>
                    <a:pt x="201" y="662"/>
                    <a:pt x="200" y="665"/>
                  </a:cubicBezTo>
                  <a:cubicBezTo>
                    <a:pt x="199" y="665"/>
                    <a:pt x="199" y="665"/>
                    <a:pt x="199" y="665"/>
                  </a:cubicBezTo>
                  <a:cubicBezTo>
                    <a:pt x="198" y="666"/>
                    <a:pt x="197" y="667"/>
                    <a:pt x="196" y="668"/>
                  </a:cubicBezTo>
                  <a:cubicBezTo>
                    <a:pt x="192" y="671"/>
                    <a:pt x="190" y="675"/>
                    <a:pt x="188" y="679"/>
                  </a:cubicBezTo>
                  <a:cubicBezTo>
                    <a:pt x="187" y="679"/>
                    <a:pt x="187" y="680"/>
                    <a:pt x="186" y="681"/>
                  </a:cubicBezTo>
                  <a:cubicBezTo>
                    <a:pt x="177" y="690"/>
                    <a:pt x="174" y="684"/>
                    <a:pt x="162" y="688"/>
                  </a:cubicBezTo>
                  <a:cubicBezTo>
                    <a:pt x="159" y="688"/>
                    <a:pt x="157" y="688"/>
                    <a:pt x="155" y="689"/>
                  </a:cubicBezTo>
                  <a:cubicBezTo>
                    <a:pt x="138" y="695"/>
                    <a:pt x="132" y="714"/>
                    <a:pt x="141" y="729"/>
                  </a:cubicBezTo>
                  <a:cubicBezTo>
                    <a:pt x="149" y="743"/>
                    <a:pt x="165" y="750"/>
                    <a:pt x="180" y="750"/>
                  </a:cubicBezTo>
                  <a:cubicBezTo>
                    <a:pt x="195" y="750"/>
                    <a:pt x="211" y="742"/>
                    <a:pt x="221" y="731"/>
                  </a:cubicBezTo>
                  <a:cubicBezTo>
                    <a:pt x="226" y="726"/>
                    <a:pt x="232" y="718"/>
                    <a:pt x="236" y="709"/>
                  </a:cubicBezTo>
                  <a:cubicBezTo>
                    <a:pt x="236" y="709"/>
                    <a:pt x="236" y="709"/>
                    <a:pt x="236" y="708"/>
                  </a:cubicBezTo>
                  <a:cubicBezTo>
                    <a:pt x="240" y="702"/>
                    <a:pt x="244" y="694"/>
                    <a:pt x="246" y="687"/>
                  </a:cubicBezTo>
                  <a:cubicBezTo>
                    <a:pt x="245" y="687"/>
                    <a:pt x="243" y="688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1" y="689"/>
                    <a:pt x="241" y="689"/>
                    <a:pt x="241" y="689"/>
                  </a:cubicBezTo>
                  <a:cubicBezTo>
                    <a:pt x="243" y="688"/>
                    <a:pt x="245" y="687"/>
                    <a:pt x="246" y="687"/>
                  </a:cubicBezTo>
                  <a:cubicBezTo>
                    <a:pt x="265" y="676"/>
                    <a:pt x="283" y="666"/>
                    <a:pt x="302" y="655"/>
                  </a:cubicBezTo>
                  <a:cubicBezTo>
                    <a:pt x="313" y="649"/>
                    <a:pt x="326" y="640"/>
                    <a:pt x="339" y="633"/>
                  </a:cubicBezTo>
                  <a:cubicBezTo>
                    <a:pt x="342" y="641"/>
                    <a:pt x="350" y="648"/>
                    <a:pt x="359" y="649"/>
                  </a:cubicBezTo>
                  <a:cubicBezTo>
                    <a:pt x="371" y="652"/>
                    <a:pt x="382" y="648"/>
                    <a:pt x="392" y="641"/>
                  </a:cubicBezTo>
                  <a:cubicBezTo>
                    <a:pt x="401" y="634"/>
                    <a:pt x="409" y="627"/>
                    <a:pt x="416" y="618"/>
                  </a:cubicBezTo>
                  <a:cubicBezTo>
                    <a:pt x="424" y="605"/>
                    <a:pt x="426" y="584"/>
                    <a:pt x="413" y="573"/>
                  </a:cubicBezTo>
                  <a:close/>
                  <a:moveTo>
                    <a:pt x="486" y="606"/>
                  </a:moveTo>
                  <a:cubicBezTo>
                    <a:pt x="471" y="599"/>
                    <a:pt x="454" y="601"/>
                    <a:pt x="438" y="599"/>
                  </a:cubicBezTo>
                  <a:cubicBezTo>
                    <a:pt x="420" y="596"/>
                    <a:pt x="413" y="619"/>
                    <a:pt x="430" y="625"/>
                  </a:cubicBezTo>
                  <a:cubicBezTo>
                    <a:pt x="447" y="631"/>
                    <a:pt x="469" y="638"/>
                    <a:pt x="486" y="627"/>
                  </a:cubicBezTo>
                  <a:cubicBezTo>
                    <a:pt x="493" y="623"/>
                    <a:pt x="494" y="610"/>
                    <a:pt x="486" y="606"/>
                  </a:cubicBezTo>
                  <a:close/>
                  <a:moveTo>
                    <a:pt x="21" y="284"/>
                  </a:moveTo>
                  <a:cubicBezTo>
                    <a:pt x="12" y="276"/>
                    <a:pt x="17" y="262"/>
                    <a:pt x="28" y="259"/>
                  </a:cubicBezTo>
                  <a:cubicBezTo>
                    <a:pt x="36" y="256"/>
                    <a:pt x="45" y="256"/>
                    <a:pt x="54" y="256"/>
                  </a:cubicBezTo>
                  <a:cubicBezTo>
                    <a:pt x="75" y="246"/>
                    <a:pt x="96" y="237"/>
                    <a:pt x="117" y="228"/>
                  </a:cubicBezTo>
                  <a:cubicBezTo>
                    <a:pt x="131" y="222"/>
                    <a:pt x="136" y="218"/>
                    <a:pt x="136" y="203"/>
                  </a:cubicBezTo>
                  <a:cubicBezTo>
                    <a:pt x="136" y="194"/>
                    <a:pt x="135" y="186"/>
                    <a:pt x="134" y="178"/>
                  </a:cubicBezTo>
                  <a:cubicBezTo>
                    <a:pt x="131" y="169"/>
                    <a:pt x="133" y="157"/>
                    <a:pt x="141" y="152"/>
                  </a:cubicBezTo>
                  <a:cubicBezTo>
                    <a:pt x="144" y="149"/>
                    <a:pt x="148" y="147"/>
                    <a:pt x="152" y="146"/>
                  </a:cubicBezTo>
                  <a:cubicBezTo>
                    <a:pt x="158" y="144"/>
                    <a:pt x="164" y="141"/>
                    <a:pt x="169" y="136"/>
                  </a:cubicBezTo>
                  <a:cubicBezTo>
                    <a:pt x="146" y="139"/>
                    <a:pt x="121" y="137"/>
                    <a:pt x="98" y="137"/>
                  </a:cubicBezTo>
                  <a:cubicBezTo>
                    <a:pt x="69" y="136"/>
                    <a:pt x="37" y="137"/>
                    <a:pt x="8" y="128"/>
                  </a:cubicBezTo>
                  <a:cubicBezTo>
                    <a:pt x="0" y="125"/>
                    <a:pt x="0" y="114"/>
                    <a:pt x="8" y="111"/>
                  </a:cubicBezTo>
                  <a:cubicBezTo>
                    <a:pt x="46" y="100"/>
                    <a:pt x="90" y="102"/>
                    <a:pt x="129" y="100"/>
                  </a:cubicBezTo>
                  <a:cubicBezTo>
                    <a:pt x="139" y="99"/>
                    <a:pt x="148" y="99"/>
                    <a:pt x="158" y="98"/>
                  </a:cubicBezTo>
                  <a:cubicBezTo>
                    <a:pt x="166" y="97"/>
                    <a:pt x="175" y="93"/>
                    <a:pt x="183" y="95"/>
                  </a:cubicBezTo>
                  <a:cubicBezTo>
                    <a:pt x="191" y="97"/>
                    <a:pt x="198" y="105"/>
                    <a:pt x="197" y="114"/>
                  </a:cubicBezTo>
                  <a:cubicBezTo>
                    <a:pt x="197" y="119"/>
                    <a:pt x="195" y="123"/>
                    <a:pt x="193" y="127"/>
                  </a:cubicBezTo>
                  <a:cubicBezTo>
                    <a:pt x="198" y="127"/>
                    <a:pt x="203" y="130"/>
                    <a:pt x="206" y="133"/>
                  </a:cubicBezTo>
                  <a:cubicBezTo>
                    <a:pt x="227" y="150"/>
                    <a:pt x="221" y="194"/>
                    <a:pt x="222" y="218"/>
                  </a:cubicBezTo>
                  <a:cubicBezTo>
                    <a:pt x="224" y="242"/>
                    <a:pt x="234" y="278"/>
                    <a:pt x="203" y="287"/>
                  </a:cubicBezTo>
                  <a:cubicBezTo>
                    <a:pt x="172" y="295"/>
                    <a:pt x="136" y="295"/>
                    <a:pt x="105" y="298"/>
                  </a:cubicBezTo>
                  <a:cubicBezTo>
                    <a:pt x="78" y="301"/>
                    <a:pt x="42" y="305"/>
                    <a:pt x="21" y="284"/>
                  </a:cubicBezTo>
                  <a:close/>
                  <a:moveTo>
                    <a:pt x="171" y="245"/>
                  </a:moveTo>
                  <a:cubicBezTo>
                    <a:pt x="173" y="245"/>
                    <a:pt x="176" y="244"/>
                    <a:pt x="179" y="244"/>
                  </a:cubicBezTo>
                  <a:cubicBezTo>
                    <a:pt x="178" y="240"/>
                    <a:pt x="178" y="237"/>
                    <a:pt x="177" y="233"/>
                  </a:cubicBezTo>
                  <a:cubicBezTo>
                    <a:pt x="176" y="237"/>
                    <a:pt x="173" y="241"/>
                    <a:pt x="171" y="245"/>
                  </a:cubicBezTo>
                  <a:close/>
                  <a:moveTo>
                    <a:pt x="340" y="203"/>
                  </a:moveTo>
                  <a:cubicBezTo>
                    <a:pt x="364" y="200"/>
                    <a:pt x="380" y="182"/>
                    <a:pt x="389" y="162"/>
                  </a:cubicBezTo>
                  <a:cubicBezTo>
                    <a:pt x="400" y="136"/>
                    <a:pt x="400" y="105"/>
                    <a:pt x="397" y="78"/>
                  </a:cubicBezTo>
                  <a:cubicBezTo>
                    <a:pt x="395" y="60"/>
                    <a:pt x="388" y="26"/>
                    <a:pt x="366" y="23"/>
                  </a:cubicBezTo>
                  <a:cubicBezTo>
                    <a:pt x="349" y="21"/>
                    <a:pt x="337" y="38"/>
                    <a:pt x="349" y="53"/>
                  </a:cubicBezTo>
                  <a:cubicBezTo>
                    <a:pt x="377" y="85"/>
                    <a:pt x="368" y="200"/>
                    <a:pt x="306" y="171"/>
                  </a:cubicBezTo>
                  <a:cubicBezTo>
                    <a:pt x="298" y="168"/>
                    <a:pt x="292" y="175"/>
                    <a:pt x="295" y="182"/>
                  </a:cubicBezTo>
                  <a:cubicBezTo>
                    <a:pt x="303" y="199"/>
                    <a:pt x="322" y="206"/>
                    <a:pt x="340" y="203"/>
                  </a:cubicBezTo>
                  <a:close/>
                  <a:moveTo>
                    <a:pt x="785" y="117"/>
                  </a:moveTo>
                  <a:cubicBezTo>
                    <a:pt x="788" y="118"/>
                    <a:pt x="792" y="118"/>
                    <a:pt x="795" y="117"/>
                  </a:cubicBezTo>
                  <a:cubicBezTo>
                    <a:pt x="840" y="101"/>
                    <a:pt x="886" y="98"/>
                    <a:pt x="933" y="100"/>
                  </a:cubicBezTo>
                  <a:cubicBezTo>
                    <a:pt x="943" y="101"/>
                    <a:pt x="948" y="85"/>
                    <a:pt x="938" y="80"/>
                  </a:cubicBezTo>
                  <a:cubicBezTo>
                    <a:pt x="895" y="62"/>
                    <a:pt x="849" y="60"/>
                    <a:pt x="803" y="70"/>
                  </a:cubicBezTo>
                  <a:cubicBezTo>
                    <a:pt x="802" y="67"/>
                    <a:pt x="800" y="65"/>
                    <a:pt x="798" y="63"/>
                  </a:cubicBezTo>
                  <a:cubicBezTo>
                    <a:pt x="792" y="59"/>
                    <a:pt x="784" y="57"/>
                    <a:pt x="777" y="58"/>
                  </a:cubicBezTo>
                  <a:cubicBezTo>
                    <a:pt x="776" y="57"/>
                    <a:pt x="776" y="56"/>
                    <a:pt x="776" y="55"/>
                  </a:cubicBezTo>
                  <a:cubicBezTo>
                    <a:pt x="773" y="43"/>
                    <a:pt x="752" y="41"/>
                    <a:pt x="750" y="55"/>
                  </a:cubicBezTo>
                  <a:cubicBezTo>
                    <a:pt x="745" y="85"/>
                    <a:pt x="743" y="115"/>
                    <a:pt x="737" y="145"/>
                  </a:cubicBezTo>
                  <a:cubicBezTo>
                    <a:pt x="733" y="173"/>
                    <a:pt x="721" y="189"/>
                    <a:pt x="702" y="209"/>
                  </a:cubicBezTo>
                  <a:cubicBezTo>
                    <a:pt x="673" y="241"/>
                    <a:pt x="644" y="277"/>
                    <a:pt x="637" y="320"/>
                  </a:cubicBezTo>
                  <a:cubicBezTo>
                    <a:pt x="616" y="322"/>
                    <a:pt x="595" y="324"/>
                    <a:pt x="577" y="330"/>
                  </a:cubicBezTo>
                  <a:cubicBezTo>
                    <a:pt x="565" y="334"/>
                    <a:pt x="564" y="351"/>
                    <a:pt x="577" y="354"/>
                  </a:cubicBezTo>
                  <a:cubicBezTo>
                    <a:pt x="588" y="357"/>
                    <a:pt x="601" y="359"/>
                    <a:pt x="613" y="359"/>
                  </a:cubicBezTo>
                  <a:cubicBezTo>
                    <a:pt x="604" y="370"/>
                    <a:pt x="602" y="389"/>
                    <a:pt x="617" y="398"/>
                  </a:cubicBezTo>
                  <a:cubicBezTo>
                    <a:pt x="620" y="399"/>
                    <a:pt x="623" y="416"/>
                    <a:pt x="625" y="425"/>
                  </a:cubicBezTo>
                  <a:cubicBezTo>
                    <a:pt x="619" y="445"/>
                    <a:pt x="622" y="467"/>
                    <a:pt x="624" y="487"/>
                  </a:cubicBezTo>
                  <a:cubicBezTo>
                    <a:pt x="628" y="518"/>
                    <a:pt x="633" y="548"/>
                    <a:pt x="639" y="578"/>
                  </a:cubicBezTo>
                  <a:cubicBezTo>
                    <a:pt x="642" y="592"/>
                    <a:pt x="645" y="606"/>
                    <a:pt x="648" y="620"/>
                  </a:cubicBezTo>
                  <a:cubicBezTo>
                    <a:pt x="648" y="622"/>
                    <a:pt x="650" y="626"/>
                    <a:pt x="651" y="631"/>
                  </a:cubicBezTo>
                  <a:cubicBezTo>
                    <a:pt x="648" y="633"/>
                    <a:pt x="645" y="635"/>
                    <a:pt x="643" y="636"/>
                  </a:cubicBezTo>
                  <a:cubicBezTo>
                    <a:pt x="636" y="641"/>
                    <a:pt x="628" y="646"/>
                    <a:pt x="621" y="651"/>
                  </a:cubicBezTo>
                  <a:cubicBezTo>
                    <a:pt x="613" y="654"/>
                    <a:pt x="606" y="659"/>
                    <a:pt x="600" y="668"/>
                  </a:cubicBezTo>
                  <a:cubicBezTo>
                    <a:pt x="586" y="687"/>
                    <a:pt x="613" y="713"/>
                    <a:pt x="632" y="700"/>
                  </a:cubicBezTo>
                  <a:cubicBezTo>
                    <a:pt x="636" y="697"/>
                    <a:pt x="640" y="695"/>
                    <a:pt x="644" y="692"/>
                  </a:cubicBezTo>
                  <a:cubicBezTo>
                    <a:pt x="650" y="692"/>
                    <a:pt x="661" y="691"/>
                    <a:pt x="664" y="690"/>
                  </a:cubicBezTo>
                  <a:cubicBezTo>
                    <a:pt x="673" y="688"/>
                    <a:pt x="683" y="684"/>
                    <a:pt x="689" y="676"/>
                  </a:cubicBezTo>
                  <a:cubicBezTo>
                    <a:pt x="696" y="669"/>
                    <a:pt x="699" y="660"/>
                    <a:pt x="700" y="652"/>
                  </a:cubicBezTo>
                  <a:cubicBezTo>
                    <a:pt x="705" y="647"/>
                    <a:pt x="710" y="642"/>
                    <a:pt x="714" y="636"/>
                  </a:cubicBezTo>
                  <a:cubicBezTo>
                    <a:pt x="729" y="610"/>
                    <a:pt x="711" y="572"/>
                    <a:pt x="704" y="546"/>
                  </a:cubicBezTo>
                  <a:cubicBezTo>
                    <a:pt x="695" y="510"/>
                    <a:pt x="686" y="474"/>
                    <a:pt x="676" y="438"/>
                  </a:cubicBezTo>
                  <a:cubicBezTo>
                    <a:pt x="671" y="414"/>
                    <a:pt x="668" y="386"/>
                    <a:pt x="653" y="368"/>
                  </a:cubicBezTo>
                  <a:cubicBezTo>
                    <a:pt x="651" y="365"/>
                    <a:pt x="649" y="362"/>
                    <a:pt x="646" y="360"/>
                  </a:cubicBezTo>
                  <a:cubicBezTo>
                    <a:pt x="662" y="369"/>
                    <a:pt x="689" y="360"/>
                    <a:pt x="687" y="338"/>
                  </a:cubicBezTo>
                  <a:cubicBezTo>
                    <a:pt x="690" y="285"/>
                    <a:pt x="737" y="254"/>
                    <a:pt x="764" y="213"/>
                  </a:cubicBezTo>
                  <a:cubicBezTo>
                    <a:pt x="782" y="187"/>
                    <a:pt x="787" y="152"/>
                    <a:pt x="785" y="117"/>
                  </a:cubicBezTo>
                  <a:close/>
                  <a:moveTo>
                    <a:pt x="650" y="48"/>
                  </a:moveTo>
                  <a:cubicBezTo>
                    <a:pt x="665" y="46"/>
                    <a:pt x="680" y="46"/>
                    <a:pt x="694" y="47"/>
                  </a:cubicBezTo>
                  <a:cubicBezTo>
                    <a:pt x="709" y="48"/>
                    <a:pt x="720" y="52"/>
                    <a:pt x="733" y="43"/>
                  </a:cubicBezTo>
                  <a:cubicBezTo>
                    <a:pt x="743" y="37"/>
                    <a:pt x="744" y="24"/>
                    <a:pt x="737" y="15"/>
                  </a:cubicBezTo>
                  <a:cubicBezTo>
                    <a:pt x="724" y="0"/>
                    <a:pt x="702" y="2"/>
                    <a:pt x="683" y="2"/>
                  </a:cubicBezTo>
                  <a:cubicBezTo>
                    <a:pt x="662" y="3"/>
                    <a:pt x="640" y="6"/>
                    <a:pt x="619" y="12"/>
                  </a:cubicBezTo>
                  <a:cubicBezTo>
                    <a:pt x="594" y="20"/>
                    <a:pt x="541" y="37"/>
                    <a:pt x="546" y="70"/>
                  </a:cubicBezTo>
                  <a:cubicBezTo>
                    <a:pt x="548" y="79"/>
                    <a:pt x="560" y="79"/>
                    <a:pt x="565" y="72"/>
                  </a:cubicBezTo>
                  <a:cubicBezTo>
                    <a:pt x="570" y="64"/>
                    <a:pt x="595" y="60"/>
                    <a:pt x="605" y="57"/>
                  </a:cubicBezTo>
                  <a:cubicBezTo>
                    <a:pt x="619" y="53"/>
                    <a:pt x="635" y="50"/>
                    <a:pt x="650" y="48"/>
                  </a:cubicBezTo>
                  <a:close/>
                  <a:moveTo>
                    <a:pt x="1330" y="393"/>
                  </a:moveTo>
                  <a:cubicBezTo>
                    <a:pt x="1290" y="371"/>
                    <a:pt x="1242" y="401"/>
                    <a:pt x="1206" y="419"/>
                  </a:cubicBezTo>
                  <a:cubicBezTo>
                    <a:pt x="1159" y="442"/>
                    <a:pt x="1112" y="467"/>
                    <a:pt x="1064" y="489"/>
                  </a:cubicBezTo>
                  <a:cubicBezTo>
                    <a:pt x="1022" y="508"/>
                    <a:pt x="985" y="505"/>
                    <a:pt x="943" y="485"/>
                  </a:cubicBezTo>
                  <a:cubicBezTo>
                    <a:pt x="904" y="467"/>
                    <a:pt x="868" y="445"/>
                    <a:pt x="826" y="435"/>
                  </a:cubicBezTo>
                  <a:cubicBezTo>
                    <a:pt x="809" y="432"/>
                    <a:pt x="791" y="446"/>
                    <a:pt x="796" y="465"/>
                  </a:cubicBezTo>
                  <a:cubicBezTo>
                    <a:pt x="804" y="487"/>
                    <a:pt x="812" y="510"/>
                    <a:pt x="815" y="534"/>
                  </a:cubicBezTo>
                  <a:cubicBezTo>
                    <a:pt x="818" y="557"/>
                    <a:pt x="799" y="568"/>
                    <a:pt x="781" y="579"/>
                  </a:cubicBezTo>
                  <a:cubicBezTo>
                    <a:pt x="769" y="586"/>
                    <a:pt x="768" y="599"/>
                    <a:pt x="772" y="610"/>
                  </a:cubicBezTo>
                  <a:cubicBezTo>
                    <a:pt x="786" y="642"/>
                    <a:pt x="798" y="676"/>
                    <a:pt x="817" y="704"/>
                  </a:cubicBezTo>
                  <a:cubicBezTo>
                    <a:pt x="828" y="720"/>
                    <a:pt x="850" y="710"/>
                    <a:pt x="847" y="692"/>
                  </a:cubicBezTo>
                  <a:cubicBezTo>
                    <a:pt x="842" y="663"/>
                    <a:pt x="831" y="636"/>
                    <a:pt x="820" y="609"/>
                  </a:cubicBezTo>
                  <a:cubicBezTo>
                    <a:pt x="839" y="596"/>
                    <a:pt x="855" y="580"/>
                    <a:pt x="861" y="558"/>
                  </a:cubicBezTo>
                  <a:cubicBezTo>
                    <a:pt x="865" y="539"/>
                    <a:pt x="862" y="517"/>
                    <a:pt x="856" y="497"/>
                  </a:cubicBezTo>
                  <a:cubicBezTo>
                    <a:pt x="881" y="508"/>
                    <a:pt x="905" y="522"/>
                    <a:pt x="930" y="534"/>
                  </a:cubicBezTo>
                  <a:cubicBezTo>
                    <a:pt x="971" y="551"/>
                    <a:pt x="1012" y="559"/>
                    <a:pt x="1055" y="546"/>
                  </a:cubicBezTo>
                  <a:cubicBezTo>
                    <a:pt x="1103" y="531"/>
                    <a:pt x="1148" y="504"/>
                    <a:pt x="1193" y="482"/>
                  </a:cubicBezTo>
                  <a:cubicBezTo>
                    <a:pt x="1216" y="470"/>
                    <a:pt x="1239" y="458"/>
                    <a:pt x="1263" y="448"/>
                  </a:cubicBezTo>
                  <a:cubicBezTo>
                    <a:pt x="1285" y="438"/>
                    <a:pt x="1309" y="434"/>
                    <a:pt x="1330" y="421"/>
                  </a:cubicBezTo>
                  <a:cubicBezTo>
                    <a:pt x="1339" y="415"/>
                    <a:pt x="1341" y="400"/>
                    <a:pt x="1330" y="393"/>
                  </a:cubicBezTo>
                  <a:close/>
                  <a:moveTo>
                    <a:pt x="863" y="291"/>
                  </a:moveTo>
                  <a:cubicBezTo>
                    <a:pt x="857" y="315"/>
                    <a:pt x="856" y="337"/>
                    <a:pt x="861" y="361"/>
                  </a:cubicBezTo>
                  <a:cubicBezTo>
                    <a:pt x="864" y="375"/>
                    <a:pt x="884" y="370"/>
                    <a:pt x="886" y="357"/>
                  </a:cubicBezTo>
                  <a:cubicBezTo>
                    <a:pt x="887" y="340"/>
                    <a:pt x="892" y="322"/>
                    <a:pt x="899" y="307"/>
                  </a:cubicBezTo>
                  <a:cubicBezTo>
                    <a:pt x="903" y="298"/>
                    <a:pt x="903" y="290"/>
                    <a:pt x="896" y="283"/>
                  </a:cubicBezTo>
                  <a:cubicBezTo>
                    <a:pt x="893" y="279"/>
                    <a:pt x="888" y="277"/>
                    <a:pt x="882" y="277"/>
                  </a:cubicBezTo>
                  <a:cubicBezTo>
                    <a:pt x="874" y="277"/>
                    <a:pt x="866" y="283"/>
                    <a:pt x="863" y="291"/>
                  </a:cubicBezTo>
                  <a:close/>
                  <a:moveTo>
                    <a:pt x="200" y="366"/>
                  </a:moveTo>
                  <a:cubicBezTo>
                    <a:pt x="171" y="362"/>
                    <a:pt x="141" y="352"/>
                    <a:pt x="112" y="351"/>
                  </a:cubicBezTo>
                  <a:cubicBezTo>
                    <a:pt x="97" y="350"/>
                    <a:pt x="95" y="369"/>
                    <a:pt x="105" y="376"/>
                  </a:cubicBezTo>
                  <a:cubicBezTo>
                    <a:pt x="129" y="393"/>
                    <a:pt x="161" y="401"/>
                    <a:pt x="189" y="407"/>
                  </a:cubicBezTo>
                  <a:cubicBezTo>
                    <a:pt x="204" y="411"/>
                    <a:pt x="219" y="414"/>
                    <a:pt x="235" y="414"/>
                  </a:cubicBezTo>
                  <a:cubicBezTo>
                    <a:pt x="249" y="413"/>
                    <a:pt x="263" y="408"/>
                    <a:pt x="278" y="408"/>
                  </a:cubicBezTo>
                  <a:cubicBezTo>
                    <a:pt x="309" y="407"/>
                    <a:pt x="342" y="421"/>
                    <a:pt x="372" y="428"/>
                  </a:cubicBezTo>
                  <a:cubicBezTo>
                    <a:pt x="397" y="435"/>
                    <a:pt x="437" y="454"/>
                    <a:pt x="461" y="439"/>
                  </a:cubicBezTo>
                  <a:cubicBezTo>
                    <a:pt x="470" y="434"/>
                    <a:pt x="473" y="423"/>
                    <a:pt x="468" y="414"/>
                  </a:cubicBezTo>
                  <a:cubicBezTo>
                    <a:pt x="468" y="413"/>
                    <a:pt x="467" y="412"/>
                    <a:pt x="466" y="411"/>
                  </a:cubicBezTo>
                  <a:cubicBezTo>
                    <a:pt x="470" y="401"/>
                    <a:pt x="466" y="388"/>
                    <a:pt x="454" y="383"/>
                  </a:cubicBezTo>
                  <a:cubicBezTo>
                    <a:pt x="423" y="372"/>
                    <a:pt x="385" y="370"/>
                    <a:pt x="353" y="365"/>
                  </a:cubicBezTo>
                  <a:cubicBezTo>
                    <a:pt x="325" y="361"/>
                    <a:pt x="293" y="353"/>
                    <a:pt x="266" y="361"/>
                  </a:cubicBezTo>
                  <a:cubicBezTo>
                    <a:pt x="244" y="364"/>
                    <a:pt x="223" y="369"/>
                    <a:pt x="200" y="366"/>
                  </a:cubicBezTo>
                  <a:close/>
                  <a:moveTo>
                    <a:pt x="1111" y="323"/>
                  </a:moveTo>
                  <a:cubicBezTo>
                    <a:pt x="1133" y="333"/>
                    <a:pt x="1166" y="336"/>
                    <a:pt x="1189" y="327"/>
                  </a:cubicBezTo>
                  <a:cubicBezTo>
                    <a:pt x="1212" y="318"/>
                    <a:pt x="1232" y="292"/>
                    <a:pt x="1227" y="267"/>
                  </a:cubicBezTo>
                  <a:cubicBezTo>
                    <a:pt x="1226" y="261"/>
                    <a:pt x="1223" y="258"/>
                    <a:pt x="1220" y="255"/>
                  </a:cubicBezTo>
                  <a:cubicBezTo>
                    <a:pt x="1228" y="249"/>
                    <a:pt x="1235" y="241"/>
                    <a:pt x="1243" y="235"/>
                  </a:cubicBezTo>
                  <a:cubicBezTo>
                    <a:pt x="1256" y="225"/>
                    <a:pt x="1269" y="215"/>
                    <a:pt x="1281" y="206"/>
                  </a:cubicBezTo>
                  <a:cubicBezTo>
                    <a:pt x="1292" y="198"/>
                    <a:pt x="1287" y="178"/>
                    <a:pt x="1272" y="183"/>
                  </a:cubicBezTo>
                  <a:cubicBezTo>
                    <a:pt x="1255" y="188"/>
                    <a:pt x="1238" y="195"/>
                    <a:pt x="1223" y="205"/>
                  </a:cubicBezTo>
                  <a:cubicBezTo>
                    <a:pt x="1208" y="214"/>
                    <a:pt x="1191" y="224"/>
                    <a:pt x="1182" y="240"/>
                  </a:cubicBezTo>
                  <a:cubicBezTo>
                    <a:pt x="1177" y="249"/>
                    <a:pt x="1180" y="258"/>
                    <a:pt x="1187" y="262"/>
                  </a:cubicBezTo>
                  <a:cubicBezTo>
                    <a:pt x="1182" y="269"/>
                    <a:pt x="1178" y="278"/>
                    <a:pt x="1170" y="282"/>
                  </a:cubicBezTo>
                  <a:cubicBezTo>
                    <a:pt x="1159" y="288"/>
                    <a:pt x="1136" y="283"/>
                    <a:pt x="1126" y="279"/>
                  </a:cubicBezTo>
                  <a:cubicBezTo>
                    <a:pt x="1094" y="264"/>
                    <a:pt x="1105" y="227"/>
                    <a:pt x="1090" y="201"/>
                  </a:cubicBezTo>
                  <a:cubicBezTo>
                    <a:pt x="1088" y="197"/>
                    <a:pt x="1083" y="195"/>
                    <a:pt x="1079" y="198"/>
                  </a:cubicBezTo>
                  <a:cubicBezTo>
                    <a:pt x="1035" y="230"/>
                    <a:pt x="1070" y="305"/>
                    <a:pt x="1111" y="323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pic>
        <p:nvPicPr>
          <p:cNvPr id="2" name="Zvu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3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25"/>
    </mc:Choice>
    <mc:Fallback>
      <p:transition spd="slow" advTm="3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951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5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Časový harmonogram přednášek a cvičení</a:t>
            </a: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9" y="1370248"/>
            <a:ext cx="12148551" cy="3081934"/>
          </a:xfrm>
          <a:prstGeom prst="rect">
            <a:avLst/>
          </a:prstGeom>
        </p:spPr>
      </p:pic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9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30"/>
    </mc:Choice>
    <mc:Fallback>
      <p:transition spd="slow" advTm="7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6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Statistické výpočetní prostředí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/>
              <a:t>MS Excel (řada doplňků a možností)</a:t>
            </a:r>
          </a:p>
          <a:p>
            <a:r>
              <a:rPr lang="cs-CZ" dirty="0"/>
              <a:t>Statistický program R, R-</a:t>
            </a:r>
            <a:r>
              <a:rPr lang="cs-CZ" dirty="0" err="1"/>
              <a:t>project</a:t>
            </a:r>
            <a:r>
              <a:rPr lang="cs-CZ" dirty="0"/>
              <a:t> (R-Studio),</a:t>
            </a:r>
          </a:p>
          <a:p>
            <a:r>
              <a:rPr lang="cs-CZ" dirty="0"/>
              <a:t>Python (moduly pro zpracování dat)</a:t>
            </a:r>
          </a:p>
          <a:p>
            <a:r>
              <a:rPr lang="cs-CZ" dirty="0"/>
              <a:t>SPSS</a:t>
            </a:r>
          </a:p>
          <a:p>
            <a:r>
              <a:rPr lang="cs-CZ" dirty="0"/>
              <a:t>SAS</a:t>
            </a:r>
          </a:p>
          <a:p>
            <a:r>
              <a:rPr lang="cs-CZ" dirty="0" err="1"/>
              <a:t>Statistica</a:t>
            </a:r>
            <a:endParaRPr lang="cs-CZ" dirty="0"/>
          </a:p>
          <a:p>
            <a:r>
              <a:rPr lang="cs-CZ" dirty="0"/>
              <a:t>Další..</a:t>
            </a:r>
          </a:p>
          <a:p>
            <a:pPr lvl="1"/>
            <a:endParaRPr lang="cs-CZ" dirty="0"/>
          </a:p>
          <a:p>
            <a:endParaRPr lang="cs-CZ" dirty="0"/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5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93"/>
    </mc:Choice>
    <mc:Fallback>
      <p:transition spd="slow" advTm="86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7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 a R Studio (1)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/>
              <a:t>R je statistický nástroj s vlastním jazykem</a:t>
            </a:r>
          </a:p>
          <a:p>
            <a:pPr lvl="1"/>
            <a:r>
              <a:rPr lang="cs-CZ" dirty="0"/>
              <a:t>Open source nástroj běžící pod Linux/WIN/…</a:t>
            </a:r>
          </a:p>
          <a:p>
            <a:pPr lvl="1"/>
            <a:r>
              <a:rPr lang="cs-CZ" dirty="0"/>
              <a:t>Vychází z jazyka S z konce 70.let 20.století</a:t>
            </a:r>
          </a:p>
          <a:p>
            <a:pPr lvl="1"/>
            <a:r>
              <a:rPr lang="cs-CZ" dirty="0"/>
              <a:t>Historie</a:t>
            </a:r>
          </a:p>
          <a:p>
            <a:pPr marL="720000" lvl="2" indent="0">
              <a:buNone/>
            </a:pPr>
            <a:r>
              <a:rPr lang="en-US" dirty="0"/>
              <a:t>R was created by Ross </a:t>
            </a:r>
            <a:r>
              <a:rPr lang="en-US" dirty="0" err="1"/>
              <a:t>Ihaka</a:t>
            </a:r>
            <a:r>
              <a:rPr lang="en-US" dirty="0"/>
              <a:t> and Robert Gentleman</a:t>
            </a:r>
            <a:r>
              <a:rPr lang="en-US" baseline="30000" dirty="0"/>
              <a:t>[17]</a:t>
            </a:r>
            <a:r>
              <a:rPr lang="en-US" dirty="0"/>
              <a:t> at the University of Auckland, New Zealand, and is currently developed by the </a:t>
            </a:r>
            <a:r>
              <a:rPr lang="en-US" i="1" dirty="0"/>
              <a:t>R Development Core Team</a:t>
            </a:r>
            <a:r>
              <a:rPr lang="en-US" dirty="0"/>
              <a:t> (of which Chambers is a member).</a:t>
            </a:r>
            <a:r>
              <a:rPr lang="en-US" baseline="30000" dirty="0"/>
              <a:t>[18]</a:t>
            </a:r>
            <a:r>
              <a:rPr lang="en-US" dirty="0"/>
              <a:t> R is named partly after the first names of the first two R authors and partly as a play on the name of S.</a:t>
            </a:r>
            <a:r>
              <a:rPr lang="en-US" baseline="30000" dirty="0"/>
              <a:t>[19]</a:t>
            </a:r>
            <a:r>
              <a:rPr lang="en-US" dirty="0"/>
              <a:t> The project was conceived in 1992, with an initial version released in 1995 and a stable beta version in 2000.</a:t>
            </a:r>
            <a:r>
              <a:rPr lang="en-US" baseline="30000" dirty="0"/>
              <a:t>[20][21][22]</a:t>
            </a:r>
            <a:r>
              <a:rPr lang="cs-CZ" baseline="30000" dirty="0"/>
              <a:t>…</a:t>
            </a:r>
          </a:p>
          <a:p>
            <a:pPr marL="720000" lvl="2" indent="0">
              <a:buNone/>
            </a:pPr>
            <a:r>
              <a:rPr lang="cs-CZ" dirty="0">
                <a:hlinkClick r:id="rId4"/>
              </a:rPr>
              <a:t>https://en.wikipedia.org/wiki/R_(programming_language)#History</a:t>
            </a:r>
            <a:endParaRPr lang="cs-CZ" dirty="0"/>
          </a:p>
          <a:p>
            <a:pPr lvl="1"/>
            <a:endParaRPr lang="cs-CZ" dirty="0"/>
          </a:p>
          <a:p>
            <a:pPr marL="288000" lvl="1" indent="-288000">
              <a:spcAft>
                <a:spcPts val="500"/>
              </a:spcAft>
              <a:buClr>
                <a:srgbClr val="00A4C7"/>
              </a:buClr>
            </a:pPr>
            <a:r>
              <a:rPr lang="cs-CZ" sz="2400" dirty="0">
                <a:solidFill>
                  <a:srgbClr val="536278"/>
                </a:solidFill>
              </a:rPr>
              <a:t>R Studio je nadstavba nad programem R</a:t>
            </a:r>
          </a:p>
          <a:p>
            <a:pPr marL="666000" lvl="2" indent="-288000">
              <a:spcAft>
                <a:spcPts val="500"/>
              </a:spcAft>
              <a:buClr>
                <a:srgbClr val="00A4C7"/>
              </a:buClr>
            </a:pPr>
            <a:r>
              <a:rPr lang="cs-CZ" sz="2200" dirty="0">
                <a:solidFill>
                  <a:srgbClr val="536278"/>
                </a:solidFill>
              </a:rPr>
              <a:t>Grafické prostředí</a:t>
            </a:r>
          </a:p>
          <a:p>
            <a:pPr marL="666000" lvl="2" indent="-288000">
              <a:spcAft>
                <a:spcPts val="500"/>
              </a:spcAft>
              <a:buClr>
                <a:srgbClr val="00A4C7"/>
              </a:buClr>
            </a:pPr>
            <a:r>
              <a:rPr lang="cs-CZ" sz="2200" dirty="0">
                <a:solidFill>
                  <a:srgbClr val="536278"/>
                </a:solidFill>
              </a:rPr>
              <a:t>V základní podobě zdarma</a:t>
            </a:r>
          </a:p>
        </p:txBody>
      </p:sp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2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68"/>
    </mc:Choice>
    <mc:Fallback>
      <p:transition spd="slow" advTm="49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8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 a R Studio (2)</a:t>
            </a: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993" y="406708"/>
            <a:ext cx="8467407" cy="6312067"/>
          </a:xfrm>
          <a:prstGeom prst="rect">
            <a:avLst/>
          </a:prstGeom>
        </p:spPr>
      </p:pic>
      <p:sp>
        <p:nvSpPr>
          <p:cNvPr id="5" name="Obdélník 4"/>
          <p:cNvSpPr/>
          <p:nvPr/>
        </p:nvSpPr>
        <p:spPr>
          <a:xfrm>
            <a:off x="87826" y="4151477"/>
            <a:ext cx="3134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solidFill>
                  <a:srgbClr val="000000"/>
                </a:solidFill>
              </a:rPr>
              <a:t>https://cran.r-project.org/</a:t>
            </a:r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8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98"/>
    </mc:Choice>
    <mc:Fallback>
      <p:transition spd="slow" advTm="24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Unicorn </a:t>
            </a:r>
            <a:r>
              <a:rPr lang="en-US" dirty="0" err="1"/>
              <a:t>Vysoká</a:t>
            </a:r>
            <a:r>
              <a:rPr lang="en-US" dirty="0"/>
              <a:t> </a:t>
            </a:r>
            <a:r>
              <a:rPr lang="en-US" dirty="0" err="1"/>
              <a:t>škola</a:t>
            </a:r>
            <a:r>
              <a:rPr lang="en-US" dirty="0"/>
              <a:t>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9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 a R Studio (3)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9" y="1145920"/>
            <a:ext cx="10660972" cy="4833966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184838" y="5979886"/>
            <a:ext cx="4391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solidFill>
                  <a:srgbClr val="000000"/>
                </a:solidFill>
              </a:rPr>
              <a:t>https://www.rstudio.com/products/rstudio/</a:t>
            </a:r>
          </a:p>
        </p:txBody>
      </p:sp>
      <p:pic>
        <p:nvPicPr>
          <p:cNvPr id="7" name="Zvuk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60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98"/>
    </mc:Choice>
    <mc:Fallback>
      <p:transition spd="slow" advTm="36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CL Open_prezentace_16ku9_VGD170534">
  <a:themeElements>
    <a:clrScheme name="Unicorn">
      <a:dk1>
        <a:srgbClr val="FFFFFF"/>
      </a:dk1>
      <a:lt1>
        <a:srgbClr val="FFFFFF"/>
      </a:lt1>
      <a:dk2>
        <a:srgbClr val="001E6E"/>
      </a:dk2>
      <a:lt2>
        <a:srgbClr val="FFFFFF"/>
      </a:lt2>
      <a:accent1>
        <a:srgbClr val="D21428"/>
      </a:accent1>
      <a:accent2>
        <a:srgbClr val="3EDBFF"/>
      </a:accent2>
      <a:accent3>
        <a:srgbClr val="FFFFFF"/>
      </a:accent3>
      <a:accent4>
        <a:srgbClr val="BDC5D1"/>
      </a:accent4>
      <a:accent5>
        <a:srgbClr val="8993A3"/>
      </a:accent5>
      <a:accent6>
        <a:srgbClr val="5D6C82"/>
      </a:accent6>
      <a:hlink>
        <a:srgbClr val="3EDBFF"/>
      </a:hlink>
      <a:folHlink>
        <a:srgbClr val="5D6C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UN_sablona prezentace 16ku9_001.pptx" id="{368C539C-0A66-41F1-B1DC-F770D8199B8E}" vid="{4CA8AEF8-B966-4D04-9566-B111B0F3A4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38A0C797EF489E4EBB6C8167FFEC0CCD" ma:contentTypeVersion="4" ma:contentTypeDescription="Создание документа." ma:contentTypeScope="" ma:versionID="edb490d61fbca714c70466297238f8e7">
  <xsd:schema xmlns:xsd="http://www.w3.org/2001/XMLSchema" xmlns:xs="http://www.w3.org/2001/XMLSchema" xmlns:p="http://schemas.microsoft.com/office/2006/metadata/properties" xmlns:ns2="88bc612a-d3b6-4a60-ae50-e0f2999d93f9" targetNamespace="http://schemas.microsoft.com/office/2006/metadata/properties" ma:root="true" ma:fieldsID="7a37ce88f6c41f7d7894221345366653" ns2:_="">
    <xsd:import namespace="88bc612a-d3b6-4a60-ae50-e0f2999d93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bc612a-d3b6-4a60-ae50-e0f2999d93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398220-CACB-403F-96A3-C733D5F690BB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88bc612a-d3b6-4a60-ae50-e0f2999d93f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2E8D344-59F0-4D02-99FF-7748263574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FF2849-61CE-4720-A62F-5A28604DD14F}"/>
</file>

<file path=docProps/app.xml><?xml version="1.0" encoding="utf-8"?>
<Properties xmlns="http://schemas.openxmlformats.org/officeDocument/2006/extended-properties" xmlns:vt="http://schemas.openxmlformats.org/officeDocument/2006/docPropsVTypes">
  <Template>UCL Open_prezentace_16ku9_VGD170534</Template>
  <TotalTime>310</TotalTime>
  <Words>2254</Words>
  <Application>Microsoft Office PowerPoint</Application>
  <PresentationFormat>Širokoúhlá obrazovka</PresentationFormat>
  <Paragraphs>323</Paragraphs>
  <Slides>42</Slides>
  <Notes>0</Notes>
  <HiddenSlides>0</HiddenSlides>
  <MMClips>41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Wingdings</vt:lpstr>
      <vt:lpstr>UCL Open_prezentace_16ku9_VGD170534</vt:lpstr>
      <vt:lpstr>List</vt:lpstr>
      <vt:lpstr>Unicorn University</vt:lpstr>
      <vt:lpstr>Obsah</vt:lpstr>
      <vt:lpstr>Úvod ke kurzu (1)</vt:lpstr>
      <vt:lpstr>Úvod ke kurzu (2)</vt:lpstr>
      <vt:lpstr>Časový harmonogram přednášek a cvičení</vt:lpstr>
      <vt:lpstr>Statistické výpočetní prostředí</vt:lpstr>
      <vt:lpstr>R a R Studio (1)</vt:lpstr>
      <vt:lpstr>R a R Studio (2)</vt:lpstr>
      <vt:lpstr>R a R Studio (3)</vt:lpstr>
      <vt:lpstr>Praktická ukázka v R (1)</vt:lpstr>
      <vt:lpstr>Praktická ukázka v R (2)</vt:lpstr>
      <vt:lpstr>Nainstalujte si prosím R a nejlépe i R Studio</vt:lpstr>
      <vt:lpstr>Co si mám zopakovat z bakalářského studia?</vt:lpstr>
      <vt:lpstr>Statistika v praxi</vt:lpstr>
      <vt:lpstr>K čemu slouží moderní statistické metody?</vt:lpstr>
      <vt:lpstr>Co má tedy vlastně budoucnost? Datová analýza?</vt:lpstr>
      <vt:lpstr>Dotazy?</vt:lpstr>
      <vt:lpstr>Unicorn University</vt:lpstr>
      <vt:lpstr>Obsah</vt:lpstr>
      <vt:lpstr>Stručné připomenutí základů z bakalářského studia</vt:lpstr>
      <vt:lpstr>Pořízení statistických dat (statistická šetření)</vt:lpstr>
      <vt:lpstr>Zákon velkých čísel a centrální limitní věta</vt:lpstr>
      <vt:lpstr>Míry polohy, variability, šikmosti a špičatosti (1)</vt:lpstr>
      <vt:lpstr>Míry polohy, variability, šikmosti a špičatosti (2)</vt:lpstr>
      <vt:lpstr>Míry polohy, variability, šikmosti a špičatosti (3)</vt:lpstr>
      <vt:lpstr>Testování hypotéz a intervalové odhady (1)</vt:lpstr>
      <vt:lpstr>Testování hypotéz a intervalové odhady (2)</vt:lpstr>
      <vt:lpstr>Testování hypotéz a intervalové odhady (3)</vt:lpstr>
      <vt:lpstr>Testování hypotéz a intervalové odhady (4)</vt:lpstr>
      <vt:lpstr>Náhodný vektor (1)</vt:lpstr>
      <vt:lpstr>Náhodný vektor (2)</vt:lpstr>
      <vt:lpstr>Náhodný vektor (3) – příklad</vt:lpstr>
      <vt:lpstr>Náhodný vektor (4)</vt:lpstr>
      <vt:lpstr>Náhodný vektor (3)</vt:lpstr>
      <vt:lpstr>Normální rozdělení</vt:lpstr>
      <vt:lpstr>Vícerozměrné normální rozdělení </vt:lpstr>
      <vt:lpstr>Dvourozměrné normální rozdělení</vt:lpstr>
      <vt:lpstr>Dvourozměrné normální rozdělení</vt:lpstr>
      <vt:lpstr>Lineární a kvadratické formy normálního vektoru</vt:lpstr>
      <vt:lpstr>Exploratorní analýza dat (EAD)</vt:lpstr>
      <vt:lpstr>Dotazy?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University</dc:title>
  <dc:creator>Tomas Kremr</dc:creator>
  <cp:lastModifiedBy>Matyáš Vondra</cp:lastModifiedBy>
  <cp:revision>31</cp:revision>
  <dcterms:created xsi:type="dcterms:W3CDTF">2020-10-07T16:31:31Z</dcterms:created>
  <dcterms:modified xsi:type="dcterms:W3CDTF">2022-09-29T17:34:26Z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0x01010038A0C797EF489E4EBB6C8167FFEC0CCD</vt:lpwstr>
  </property>
</Properties>
</file>